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3"/>
  </p:notesMasterIdLst>
  <p:sldIdLst>
    <p:sldId id="256" r:id="rId2"/>
    <p:sldId id="257" r:id="rId3"/>
    <p:sldId id="282" r:id="rId4"/>
    <p:sldId id="281" r:id="rId5"/>
    <p:sldId id="271" r:id="rId6"/>
    <p:sldId id="273" r:id="rId7"/>
    <p:sldId id="276" r:id="rId8"/>
    <p:sldId id="272" r:id="rId9"/>
    <p:sldId id="277" r:id="rId10"/>
    <p:sldId id="278" r:id="rId11"/>
    <p:sldId id="274" r:id="rId12"/>
    <p:sldId id="279" r:id="rId13"/>
    <p:sldId id="280" r:id="rId14"/>
    <p:sldId id="275" r:id="rId15"/>
    <p:sldId id="289" r:id="rId16"/>
    <p:sldId id="291" r:id="rId17"/>
    <p:sldId id="290" r:id="rId18"/>
    <p:sldId id="292" r:id="rId19"/>
    <p:sldId id="293" r:id="rId20"/>
    <p:sldId id="284" r:id="rId21"/>
    <p:sldId id="294" r:id="rId22"/>
    <p:sldId id="285" r:id="rId23"/>
    <p:sldId id="286" r:id="rId24"/>
    <p:sldId id="288" r:id="rId25"/>
    <p:sldId id="287" r:id="rId26"/>
    <p:sldId id="300" r:id="rId27"/>
    <p:sldId id="295" r:id="rId28"/>
    <p:sldId id="296" r:id="rId29"/>
    <p:sldId id="297" r:id="rId30"/>
    <p:sldId id="298" r:id="rId31"/>
    <p:sldId id="299" r:id="rId32"/>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65C0"/>
    <a:srgbClr val="00AEEE"/>
    <a:srgbClr val="C92405"/>
    <a:srgbClr val="DD2909"/>
    <a:srgbClr val="37D2EA"/>
    <a:srgbClr val="38E1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8627"/>
    <p:restoredTop sz="94555"/>
  </p:normalViewPr>
  <p:slideViewPr>
    <p:cSldViewPr snapToGrid="0" snapToObjects="1">
      <p:cViewPr varScale="1">
        <p:scale>
          <a:sx n="62" d="100"/>
          <a:sy n="62" d="100"/>
        </p:scale>
        <p:origin x="1144" y="120"/>
      </p:cViewPr>
      <p:guideLst/>
    </p:cSldViewPr>
  </p:slideViewPr>
  <p:notesTextViewPr>
    <p:cViewPr>
      <p:scale>
        <a:sx n="75" d="100"/>
        <a:sy n="75"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1345460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0962775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923834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408710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146833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663899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293420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77989390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14357499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8559879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445202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8930673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81629706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62731005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38355965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78595323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13266922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3457774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75002738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5647759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50506324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29328037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256044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039528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375297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854972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125617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602292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30863304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1270000" y="1638300"/>
            <a:ext cx="10464800" cy="3302000"/>
          </a:xfrm>
          <a:prstGeom prst="rect">
            <a:avLst/>
          </a:prstGeom>
        </p:spPr>
        <p:txBody>
          <a:bodyPr anchor="b"/>
          <a:lstStyle/>
          <a:p>
            <a:r>
              <a:t>Title Text</a:t>
            </a:r>
          </a:p>
        </p:txBody>
      </p:sp>
      <p:sp>
        <p:nvSpPr>
          <p:cNvPr id="12" name="Body Level One…"/>
          <p:cNvSpPr txBox="1">
            <a:spLocks noGrp="1"/>
          </p:cNvSpPr>
          <p:nvPr>
            <p:ph type="body" sz="quarter" idx="1"/>
          </p:nvPr>
        </p:nvSpPr>
        <p:spPr>
          <a:xfrm>
            <a:off x="1270000" y="50292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Image"/>
          <p:cNvSpPr>
            <a:spLocks noGrp="1"/>
          </p:cNvSpPr>
          <p:nvPr>
            <p:ph type="pic" idx="13"/>
          </p:nvPr>
        </p:nvSpPr>
        <p:spPr>
          <a:xfrm>
            <a:off x="-812800" y="0"/>
            <a:ext cx="15232066" cy="10160000"/>
          </a:xfrm>
          <a:prstGeom prst="rect">
            <a:avLst/>
          </a:prstGeom>
        </p:spPr>
        <p:txBody>
          <a:bodyPr lIns="91439" tIns="45719" rIns="91439" bIns="45719" anchor="t">
            <a:noAutofit/>
          </a:bodyPr>
          <a:lstStyle/>
          <a:p>
            <a:endParaRPr dirty="0"/>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 Centre">
    <p:spTree>
      <p:nvGrpSpPr>
        <p:cNvPr id="1" name=""/>
        <p:cNvGrpSpPr/>
        <p:nvPr/>
      </p:nvGrpSpPr>
      <p:grpSpPr>
        <a:xfrm>
          <a:off x="0" y="0"/>
          <a:ext cx="0" cy="0"/>
          <a:chOff x="0" y="0"/>
          <a:chExt cx="0" cy="0"/>
        </a:xfrm>
      </p:grpSpPr>
      <p:sp>
        <p:nvSpPr>
          <p:cNvPr id="30" name="Title Text"/>
          <p:cNvSpPr txBox="1">
            <a:spLocks noGrp="1"/>
          </p:cNvSpPr>
          <p:nvPr>
            <p:ph type="title"/>
          </p:nvPr>
        </p:nvSpPr>
        <p:spPr>
          <a:xfrm>
            <a:off x="1270000" y="3225800"/>
            <a:ext cx="10464800" cy="3302000"/>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Image"/>
          <p:cNvSpPr>
            <a:spLocks noGrp="1"/>
          </p:cNvSpPr>
          <p:nvPr>
            <p:ph type="pic" idx="13"/>
          </p:nvPr>
        </p:nvSpPr>
        <p:spPr>
          <a:xfrm>
            <a:off x="2717800" y="635000"/>
            <a:ext cx="12357100" cy="8238067"/>
          </a:xfrm>
          <a:prstGeom prst="rect">
            <a:avLst/>
          </a:prstGeom>
        </p:spPr>
        <p:txBody>
          <a:bodyPr lIns="91439" tIns="45719" rIns="91439" bIns="45719" anchor="t">
            <a:noAutofit/>
          </a:bodyPr>
          <a:lstStyle/>
          <a:p>
            <a:endParaRPr dirty="0"/>
          </a:p>
        </p:txBody>
      </p:sp>
      <p:sp>
        <p:nvSpPr>
          <p:cNvPr id="39" name="Title Text"/>
          <p:cNvSpPr txBox="1">
            <a:spLocks noGrp="1"/>
          </p:cNvSpPr>
          <p:nvPr>
            <p:ph type="title"/>
          </p:nvPr>
        </p:nvSpPr>
        <p:spPr>
          <a:xfrm>
            <a:off x="952500" y="635000"/>
            <a:ext cx="5334000" cy="3987800"/>
          </a:xfrm>
          <a:prstGeom prst="rect">
            <a:avLst/>
          </a:prstGeom>
        </p:spPr>
        <p:txBody>
          <a:bodyPr anchor="b"/>
          <a:lstStyle>
            <a:lvl1pPr>
              <a:defRPr sz="6000"/>
            </a:lvl1pPr>
          </a:lstStyle>
          <a:p>
            <a:r>
              <a:t>Title Text</a:t>
            </a:r>
          </a:p>
        </p:txBody>
      </p:sp>
      <p:sp>
        <p:nvSpPr>
          <p:cNvPr id="40" name="Body Level One…"/>
          <p:cNvSpPr txBox="1">
            <a:spLocks noGrp="1"/>
          </p:cNvSpPr>
          <p:nvPr>
            <p:ph type="body" sz="quarter" idx="1"/>
          </p:nvPr>
        </p:nvSpPr>
        <p:spPr>
          <a:xfrm>
            <a:off x="952500" y="4762500"/>
            <a:ext cx="5334000" cy="41021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
          <p:cNvSpPr>
            <a:spLocks noGrp="1"/>
          </p:cNvSpPr>
          <p:nvPr>
            <p:ph type="pic" idx="13"/>
          </p:nvPr>
        </p:nvSpPr>
        <p:spPr>
          <a:xfrm>
            <a:off x="4533900" y="2603500"/>
            <a:ext cx="9429750" cy="6286500"/>
          </a:xfrm>
          <a:prstGeom prst="rect">
            <a:avLst/>
          </a:prstGeom>
        </p:spPr>
        <p:txBody>
          <a:bodyPr lIns="91439" tIns="45719" rIns="91439" bIns="45719" anchor="t">
            <a:noAutofit/>
          </a:bodyPr>
          <a:lstStyle/>
          <a:p>
            <a:endParaRPr dirty="0"/>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half" idx="1"/>
          </p:nvPr>
        </p:nvSpPr>
        <p:spPr>
          <a:xfrm>
            <a:off x="952500" y="26035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952500" y="1270000"/>
            <a:ext cx="11099800" cy="721360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13"/>
          </p:nvPr>
        </p:nvSpPr>
        <p:spPr>
          <a:xfrm>
            <a:off x="6680200" y="5026947"/>
            <a:ext cx="6057901" cy="4040705"/>
          </a:xfrm>
          <a:prstGeom prst="rect">
            <a:avLst/>
          </a:prstGeom>
        </p:spPr>
        <p:txBody>
          <a:bodyPr lIns="91439" tIns="45719" rIns="91439" bIns="45719" anchor="t">
            <a:noAutofit/>
          </a:bodyPr>
          <a:lstStyle/>
          <a:p>
            <a:endParaRPr dirty="0"/>
          </a:p>
        </p:txBody>
      </p:sp>
      <p:sp>
        <p:nvSpPr>
          <p:cNvPr id="84" name="Image"/>
          <p:cNvSpPr>
            <a:spLocks noGrp="1"/>
          </p:cNvSpPr>
          <p:nvPr>
            <p:ph type="pic" sz="quarter" idx="14"/>
          </p:nvPr>
        </p:nvSpPr>
        <p:spPr>
          <a:xfrm>
            <a:off x="6502400" y="886747"/>
            <a:ext cx="5867400" cy="3911601"/>
          </a:xfrm>
          <a:prstGeom prst="rect">
            <a:avLst/>
          </a:prstGeom>
        </p:spPr>
        <p:txBody>
          <a:bodyPr lIns="91439" tIns="45719" rIns="91439" bIns="45719" anchor="t">
            <a:noAutofit/>
          </a:bodyPr>
          <a:lstStyle/>
          <a:p>
            <a:endParaRPr dirty="0"/>
          </a:p>
        </p:txBody>
      </p:sp>
      <p:sp>
        <p:nvSpPr>
          <p:cNvPr id="85" name="Image"/>
          <p:cNvSpPr>
            <a:spLocks noGrp="1"/>
          </p:cNvSpPr>
          <p:nvPr>
            <p:ph type="pic" idx="15"/>
          </p:nvPr>
        </p:nvSpPr>
        <p:spPr>
          <a:xfrm>
            <a:off x="-2374900" y="889000"/>
            <a:ext cx="11976100" cy="7984067"/>
          </a:xfrm>
          <a:prstGeom prst="rect">
            <a:avLst/>
          </a:prstGeom>
        </p:spPr>
        <p:txBody>
          <a:bodyPr lIns="91439" tIns="45719" rIns="91439" bIns="45719" anchor="t">
            <a:noAutofit/>
          </a:bodyPr>
          <a:lstStyle/>
          <a:p>
            <a:endParaRPr dirty="0"/>
          </a:p>
        </p:txBody>
      </p:sp>
      <p:sp>
        <p:nvSpPr>
          <p:cNvPr id="8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Johnny Appleseed"/>
          <p:cNvSpPr txBox="1">
            <a:spLocks noGrp="1"/>
          </p:cNvSpPr>
          <p:nvPr>
            <p:ph type="body" sz="quarter" idx="13"/>
          </p:nvPr>
        </p:nvSpPr>
        <p:spPr>
          <a:xfrm>
            <a:off x="1270000" y="6362700"/>
            <a:ext cx="10464800" cy="469900"/>
          </a:xfrm>
          <a:prstGeom prst="rect">
            <a:avLst/>
          </a:prstGeom>
        </p:spPr>
        <p:txBody>
          <a:bodyPr anchor="t">
            <a:spAutoFit/>
          </a:bodyPr>
          <a:lstStyle>
            <a:lvl1pPr marL="0" indent="0" algn="ctr">
              <a:spcBef>
                <a:spcPts val="0"/>
              </a:spcBef>
              <a:buSzTx/>
              <a:buNone/>
              <a:defRPr sz="2400">
                <a:latin typeface="Helvetica"/>
                <a:ea typeface="Helvetica"/>
                <a:cs typeface="Helvetica"/>
                <a:sym typeface="Helvetica"/>
              </a:defRPr>
            </a:lvl1pPr>
          </a:lstStyle>
          <a:p>
            <a:r>
              <a:t>–Johnny Appleseed</a:t>
            </a:r>
          </a:p>
        </p:txBody>
      </p:sp>
      <p:sp>
        <p:nvSpPr>
          <p:cNvPr id="94" name="“Type a quote here.”"/>
          <p:cNvSpPr txBox="1">
            <a:spLocks noGrp="1"/>
          </p:cNvSpPr>
          <p:nvPr>
            <p:ph type="body" sz="quarter" idx="14"/>
          </p:nvPr>
        </p:nvSpPr>
        <p:spPr>
          <a:xfrm>
            <a:off x="1270000" y="4267200"/>
            <a:ext cx="10464800" cy="685800"/>
          </a:xfrm>
          <a:prstGeom prst="rect">
            <a:avLst/>
          </a:prstGeom>
        </p:spPr>
        <p:txBody>
          <a:bodyPr>
            <a:spAutoFit/>
          </a:bodyPr>
          <a:lstStyle>
            <a:lvl1pPr marL="0" indent="0" algn="ctr">
              <a:spcBef>
                <a:spcPts val="0"/>
              </a:spcBef>
              <a:buSzTx/>
              <a:buNone/>
              <a:defRPr sz="3800"/>
            </a:lvl1pPr>
          </a:lstStyle>
          <a:p>
            <a:r>
              <a:t>“Type a quote here.” </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952500" y="444500"/>
            <a:ext cx="11099800" cy="2159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p>
            <a:r>
              <a:t>Title Text</a:t>
            </a:r>
          </a:p>
        </p:txBody>
      </p:sp>
      <p:sp>
        <p:nvSpPr>
          <p:cNvPr id="3" name="Body Level One…"/>
          <p:cNvSpPr txBox="1">
            <a:spLocks noGrp="1"/>
          </p:cNvSpPr>
          <p:nvPr>
            <p:ph type="body" idx="1"/>
          </p:nvPr>
        </p:nvSpPr>
        <p:spPr>
          <a:xfrm>
            <a:off x="952500" y="2603500"/>
            <a:ext cx="11099800" cy="62865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6311798" y="9251950"/>
            <a:ext cx="368504" cy="381000"/>
          </a:xfrm>
          <a:prstGeom prst="rect">
            <a:avLst/>
          </a:prstGeom>
          <a:ln w="12700">
            <a:miter lim="400000"/>
          </a:ln>
        </p:spPr>
        <p:txBody>
          <a:bodyPr wrap="none" lIns="50800" tIns="50800" rIns="50800" bIns="50800">
            <a:spAutoFit/>
          </a:bodyPr>
          <a:lstStyle>
            <a:lvl1pPr>
              <a:defRPr sz="1800"/>
            </a:lvl1pPr>
          </a:lstStyle>
          <a:p>
            <a:fld id="{86CB4B4D-7CA3-9044-876B-883B54F8677D}" type="slidenum">
              <a:rPr/>
              <a:t>‹#›</a:t>
            </a:fld>
            <a:endParaRPr dirty="0"/>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ransition spd="med"/>
  <p:txStyles>
    <p:titleStyle>
      <a:lvl1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9pPr>
    </p:titleStyle>
    <p:bodyStyle>
      <a:lvl1pPr marL="444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1pPr>
      <a:lvl2pPr marL="889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2pPr>
      <a:lvl3pPr marL="1333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3pPr>
      <a:lvl4pPr marL="1778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4pPr>
      <a:lvl5pPr marL="2222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5pPr>
      <a:lvl6pPr marL="2667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6pPr>
      <a:lvl7pPr marL="3111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7pPr>
      <a:lvl8pPr marL="3556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8pPr>
      <a:lvl9pPr marL="4000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18.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7.png"/><Relationship Id="rId7"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10" Type="http://schemas.openxmlformats.org/officeDocument/2006/relationships/image" Target="../media/image13.png"/><Relationship Id="rId4" Type="http://schemas.openxmlformats.org/officeDocument/2006/relationships/image" Target="../media/image19.png"/><Relationship Id="rId9" Type="http://schemas.openxmlformats.org/officeDocument/2006/relationships/image" Target="../media/image12.png"/></Relationships>
</file>

<file path=ppt/slides/_rels/slide19.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7.png"/><Relationship Id="rId7" Type="http://schemas.openxmlformats.org/officeDocument/2006/relationships/image" Target="../media/image17.pn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16.png"/><Relationship Id="rId5" Type="http://schemas.openxmlformats.org/officeDocument/2006/relationships/image" Target="../media/image14.png"/><Relationship Id="rId4" Type="http://schemas.openxmlformats.org/officeDocument/2006/relationships/image" Target="../media/image20.png"/><Relationship Id="rId9" Type="http://schemas.openxmlformats.org/officeDocument/2006/relationships/image" Target="../media/image18.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1.png"/><Relationship Id="rId7" Type="http://schemas.openxmlformats.org/officeDocument/2006/relationships/image" Target="../media/image24.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3.png"/><Relationship Id="rId4" Type="http://schemas.openxmlformats.org/officeDocument/2006/relationships/image" Target="../media/image22.png"/><Relationship Id="rId9" Type="http://schemas.openxmlformats.org/officeDocument/2006/relationships/image" Target="../media/image26.pn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image" Target="../media/image11.png"/></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14.png"/><Relationship Id="rId4" Type="http://schemas.openxmlformats.org/officeDocument/2006/relationships/image" Target="../media/image13.png"/></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image" Target="../media/image16.png"/><Relationship Id="rId4" Type="http://schemas.openxmlformats.org/officeDocument/2006/relationships/image" Target="../media/image15.png"/></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18.png"/><Relationship Id="rId4" Type="http://schemas.openxmlformats.org/officeDocument/2006/relationships/image" Target="../media/image17.png"/></Relationships>
</file>

<file path=ppt/slides/_rels/slide26.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1.png"/><Relationship Id="rId7" Type="http://schemas.openxmlformats.org/officeDocument/2006/relationships/image" Target="../media/image24.png"/><Relationship Id="rId2" Type="http://schemas.openxmlformats.org/officeDocument/2006/relationships/notesSlide" Target="../notesSlides/notesSlide24.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3.png"/><Relationship Id="rId4" Type="http://schemas.openxmlformats.org/officeDocument/2006/relationships/image" Target="../media/image22.png"/><Relationship Id="rId9" Type="http://schemas.openxmlformats.org/officeDocument/2006/relationships/image" Target="../media/image26.png"/></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5.xml"/><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6.xml"/><Relationship Id="rId1"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image" Target="../media/image11.png"/></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7.xml"/><Relationship Id="rId1" Type="http://schemas.openxmlformats.org/officeDocument/2006/relationships/slideLayout" Target="../slideLayouts/slideLayout1.xml"/><Relationship Id="rId5" Type="http://schemas.openxmlformats.org/officeDocument/2006/relationships/image" Target="../media/image14.png"/><Relationship Id="rId4" Type="http://schemas.openxmlformats.org/officeDocument/2006/relationships/image" Target="../media/image13.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8.xml"/><Relationship Id="rId1" Type="http://schemas.openxmlformats.org/officeDocument/2006/relationships/slideLayout" Target="../slideLayouts/slideLayout1.xml"/><Relationship Id="rId5" Type="http://schemas.openxmlformats.org/officeDocument/2006/relationships/image" Target="../media/image16.png"/><Relationship Id="rId4" Type="http://schemas.openxmlformats.org/officeDocument/2006/relationships/image" Target="../media/image15.png"/></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9.xml"/><Relationship Id="rId1" Type="http://schemas.openxmlformats.org/officeDocument/2006/relationships/slideLayout" Target="../slideLayouts/slideLayout1.xml"/><Relationship Id="rId5" Type="http://schemas.openxmlformats.org/officeDocument/2006/relationships/image" Target="../media/image18.png"/><Relationship Id="rId4" Type="http://schemas.openxmlformats.org/officeDocument/2006/relationships/image" Target="../media/image17.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Word of the Day…"/>
          <p:cNvSpPr txBox="1"/>
          <p:nvPr/>
        </p:nvSpPr>
        <p:spPr>
          <a:xfrm>
            <a:off x="219430" y="152303"/>
            <a:ext cx="12565940" cy="3180358"/>
          </a:xfrm>
          <a:prstGeom prst="rect">
            <a:avLst/>
          </a:prstGeom>
          <a:ln w="12700">
            <a:miter lim="400000"/>
          </a:ln>
          <a:effectLst>
            <a:outerShdw dist="25400" dir="5400000" rotWithShape="0">
              <a:srgbClr val="000000"/>
            </a:outerShdw>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p>
            <a:pPr>
              <a:defRPr sz="12100" b="1">
                <a:solidFill>
                  <a:schemeClr val="accent5"/>
                </a:solidFill>
                <a:latin typeface="American Typewriter"/>
                <a:ea typeface="American Typewriter"/>
                <a:cs typeface="American Typewriter"/>
                <a:sym typeface="American Typewriter"/>
              </a:defRPr>
            </a:pPr>
            <a:r>
              <a:rPr dirty="0">
                <a:solidFill>
                  <a:srgbClr val="00AEEE"/>
                </a:solidFill>
                <a:latin typeface="Gill Sans MT" panose="020B0502020104020203" pitchFamily="34" charset="77"/>
              </a:rPr>
              <a:t>Word of the Day</a:t>
            </a:r>
          </a:p>
          <a:p>
            <a:pPr algn="r">
              <a:defRPr sz="7900" b="1">
                <a:solidFill>
                  <a:schemeClr val="accent6"/>
                </a:solidFill>
                <a:latin typeface="American Typewriter"/>
                <a:ea typeface="American Typewriter"/>
                <a:cs typeface="American Typewriter"/>
                <a:sym typeface="American Typewriter"/>
              </a:defRPr>
            </a:pPr>
            <a:r>
              <a:rPr lang="en-GB" dirty="0">
                <a:solidFill>
                  <a:srgbClr val="0070C0"/>
                </a:solidFill>
                <a:latin typeface="Gill Sans MT" panose="020B0502020104020203" pitchFamily="34" charset="77"/>
              </a:rPr>
              <a:t>Spring</a:t>
            </a:r>
            <a:r>
              <a:rPr dirty="0">
                <a:solidFill>
                  <a:srgbClr val="0070C0"/>
                </a:solidFill>
                <a:latin typeface="Gill Sans MT" panose="020B0502020104020203" pitchFamily="34" charset="77"/>
              </a:rPr>
              <a:t> Term 202</a:t>
            </a:r>
            <a:r>
              <a:rPr lang="en-GB" dirty="0">
                <a:solidFill>
                  <a:srgbClr val="0070C0"/>
                </a:solidFill>
                <a:latin typeface="Gill Sans MT" panose="020B0502020104020203" pitchFamily="34" charset="77"/>
              </a:rPr>
              <a:t>5</a:t>
            </a:r>
            <a:r>
              <a:rPr dirty="0">
                <a:solidFill>
                  <a:srgbClr val="0070C0"/>
                </a:solidFill>
                <a:latin typeface="Gill Sans MT" panose="020B0502020104020203" pitchFamily="34" charset="77"/>
              </a:rPr>
              <a:t> </a:t>
            </a:r>
          </a:p>
        </p:txBody>
      </p:sp>
      <p:sp>
        <p:nvSpPr>
          <p:cNvPr id="121" name="'Words unlock the doors to a world of                                            understanding...'"/>
          <p:cNvSpPr txBox="1"/>
          <p:nvPr/>
        </p:nvSpPr>
        <p:spPr>
          <a:xfrm>
            <a:off x="3330609" y="9023736"/>
            <a:ext cx="9180945" cy="47192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spcBef>
                <a:spcPts val="4200"/>
              </a:spcBef>
              <a:defRPr sz="3200">
                <a:latin typeface="Gill Sans SemiBold"/>
                <a:ea typeface="Gill Sans SemiBold"/>
                <a:cs typeface="Gill Sans SemiBold"/>
                <a:sym typeface="Gill Sans SemiBold"/>
              </a:defRPr>
            </a:pPr>
            <a:r>
              <a:rPr sz="2400" dirty="0">
                <a:latin typeface="Gill Sans MT" panose="020B0502020104020203" pitchFamily="34" charset="77"/>
              </a:rPr>
              <a:t>'</a:t>
            </a:r>
            <a:r>
              <a:rPr sz="2400" b="1" i="1" dirty="0">
                <a:latin typeface="Gill Sans MT" panose="020B0502020104020203" pitchFamily="34" charset="77"/>
                <a:ea typeface="Gill Sans"/>
                <a:cs typeface="Gill Sans"/>
                <a:sym typeface="Gill Sans"/>
              </a:rPr>
              <a:t>Words unlock the doors to a world of</a:t>
            </a:r>
            <a:r>
              <a:rPr lang="en-GB" sz="2400" b="1" i="1" dirty="0">
                <a:latin typeface="Gill Sans MT" panose="020B0502020104020203" pitchFamily="34" charset="77"/>
                <a:ea typeface="Gill Sans"/>
                <a:cs typeface="Gill Sans"/>
                <a:sym typeface="Gill Sans"/>
              </a:rPr>
              <a:t> </a:t>
            </a:r>
            <a:r>
              <a:rPr sz="2400" b="1" i="1" dirty="0">
                <a:latin typeface="Gill Sans MT" panose="020B0502020104020203" pitchFamily="34" charset="77"/>
                <a:ea typeface="Gill Sans"/>
                <a:cs typeface="Gill Sans"/>
                <a:sym typeface="Gill Sans"/>
              </a:rPr>
              <a:t>understanding...'</a:t>
            </a:r>
          </a:p>
        </p:txBody>
      </p:sp>
      <p:sp>
        <p:nvSpPr>
          <p:cNvPr id="122" name="Week 11 - 29th June 2020"/>
          <p:cNvSpPr txBox="1"/>
          <p:nvPr/>
        </p:nvSpPr>
        <p:spPr>
          <a:xfrm>
            <a:off x="5060245" y="3226831"/>
            <a:ext cx="7268016"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b="1">
                <a:latin typeface="American Typewriter"/>
                <a:ea typeface="American Typewriter"/>
                <a:cs typeface="American Typewriter"/>
                <a:sym typeface="American Typewriter"/>
              </a:defRPr>
            </a:lvl1pPr>
          </a:lstStyle>
          <a:p>
            <a:r>
              <a:rPr dirty="0">
                <a:latin typeface="Gill Sans MT" panose="020B0502020104020203" pitchFamily="34" charset="77"/>
              </a:rPr>
              <a:t>Week </a:t>
            </a:r>
            <a:r>
              <a:rPr lang="en-GB" dirty="0">
                <a:latin typeface="Gill Sans MT" panose="020B0502020104020203" pitchFamily="34" charset="77"/>
              </a:rPr>
              <a:t>18</a:t>
            </a:r>
            <a:r>
              <a:rPr dirty="0">
                <a:latin typeface="Gill Sans MT" panose="020B0502020104020203" pitchFamily="34" charset="77"/>
              </a:rPr>
              <a:t> </a:t>
            </a:r>
            <a:r>
              <a:rPr lang="en-GB" dirty="0">
                <a:latin typeface="Gill Sans MT" panose="020B0502020104020203" pitchFamily="34" charset="77"/>
              </a:rPr>
              <a:t>–</a:t>
            </a:r>
            <a:r>
              <a:rPr dirty="0">
                <a:latin typeface="Gill Sans MT" panose="020B0502020104020203" pitchFamily="34" charset="77"/>
              </a:rPr>
              <a:t> </a:t>
            </a:r>
            <a:r>
              <a:rPr lang="en-GB" dirty="0">
                <a:latin typeface="Gill Sans MT" panose="020B0502020104020203" pitchFamily="34" charset="77"/>
              </a:rPr>
              <a:t>20th January </a:t>
            </a:r>
            <a:r>
              <a:rPr dirty="0">
                <a:latin typeface="Gill Sans MT" panose="020B0502020104020203" pitchFamily="34" charset="77"/>
              </a:rPr>
              <a:t>202</a:t>
            </a:r>
            <a:r>
              <a:rPr lang="en-GB" dirty="0">
                <a:latin typeface="Gill Sans MT" panose="020B0502020104020203" pitchFamily="34" charset="77"/>
              </a:rPr>
              <a:t>5</a:t>
            </a:r>
            <a:endParaRPr dirty="0">
              <a:latin typeface="Gill Sans MT" panose="020B0502020104020203" pitchFamily="34" charset="77"/>
            </a:endParaRPr>
          </a:p>
        </p:txBody>
      </p:sp>
      <p:grpSp>
        <p:nvGrpSpPr>
          <p:cNvPr id="10" name="Group 9">
            <a:extLst>
              <a:ext uri="{FF2B5EF4-FFF2-40B4-BE49-F238E27FC236}">
                <a16:creationId xmlns:a16="http://schemas.microsoft.com/office/drawing/2014/main" id="{293E7B5B-BA83-1A40-88CA-41B9CA3846FC}"/>
              </a:ext>
            </a:extLst>
          </p:cNvPr>
          <p:cNvGrpSpPr/>
          <p:nvPr/>
        </p:nvGrpSpPr>
        <p:grpSpPr>
          <a:xfrm>
            <a:off x="-8276819" y="-164678"/>
            <a:ext cx="10029965" cy="15256120"/>
            <a:chOff x="-8642579" y="-164678"/>
            <a:chExt cx="10029965" cy="15256120"/>
          </a:xfrm>
        </p:grpSpPr>
        <p:sp>
          <p:nvSpPr>
            <p:cNvPr id="11" name="Rectangle 10">
              <a:extLst>
                <a:ext uri="{FF2B5EF4-FFF2-40B4-BE49-F238E27FC236}">
                  <a16:creationId xmlns:a16="http://schemas.microsoft.com/office/drawing/2014/main" id="{F360EA16-1FF2-7A41-9FFE-93201C894C8C}"/>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12" name="Rectangle 11">
              <a:extLst>
                <a:ext uri="{FF2B5EF4-FFF2-40B4-BE49-F238E27FC236}">
                  <a16:creationId xmlns:a16="http://schemas.microsoft.com/office/drawing/2014/main" id="{E9CF7BC9-F256-484E-B2A3-20A683E99FCB}"/>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5" name="Picture 4" descr="A close up of a toy&#10;&#10;Description automatically generated">
            <a:extLst>
              <a:ext uri="{FF2B5EF4-FFF2-40B4-BE49-F238E27FC236}">
                <a16:creationId xmlns:a16="http://schemas.microsoft.com/office/drawing/2014/main" id="{0E0A381E-E771-9A42-828B-936CC6324796}"/>
              </a:ext>
            </a:extLst>
          </p:cNvPr>
          <p:cNvPicPr>
            <a:picLocks noChangeAspect="1"/>
          </p:cNvPicPr>
          <p:nvPr/>
        </p:nvPicPr>
        <p:blipFill rotWithShape="1">
          <a:blip r:embed="rId3">
            <a:extLst>
              <a:ext uri="{28A0092B-C50C-407E-A947-70E740481C1C}">
                <a14:useLocalDpi xmlns:a14="http://schemas.microsoft.com/office/drawing/2010/main" val="0"/>
              </a:ext>
            </a:extLst>
          </a:blip>
          <a:srcRect l="33659" t="20868" r="34222" b="19852"/>
          <a:stretch/>
        </p:blipFill>
        <p:spPr>
          <a:xfrm>
            <a:off x="194597" y="3889160"/>
            <a:ext cx="4115970" cy="5864440"/>
          </a:xfrm>
          <a:prstGeom prst="rect">
            <a:avLst/>
          </a:prstGeom>
        </p:spPr>
      </p:pic>
      <p:pic>
        <p:nvPicPr>
          <p:cNvPr id="7" name="Picture 6" descr="A screenshot of a cell phone&#10;&#10;Description automatically generated">
            <a:extLst>
              <a:ext uri="{FF2B5EF4-FFF2-40B4-BE49-F238E27FC236}">
                <a16:creationId xmlns:a16="http://schemas.microsoft.com/office/drawing/2014/main" id="{2CC5B04C-98BD-014B-B30E-83A1C31AF9E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15871">
            <a:off x="4454292" y="4450311"/>
            <a:ext cx="3513462" cy="262930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8" name="Group 7">
            <a:extLst>
              <a:ext uri="{FF2B5EF4-FFF2-40B4-BE49-F238E27FC236}">
                <a16:creationId xmlns:a16="http://schemas.microsoft.com/office/drawing/2014/main" id="{95F1DE71-708C-0147-917C-C5B1D4D208D4}"/>
              </a:ext>
            </a:extLst>
          </p:cNvPr>
          <p:cNvGrpSpPr/>
          <p:nvPr/>
        </p:nvGrpSpPr>
        <p:grpSpPr>
          <a:xfrm>
            <a:off x="11561091" y="3182930"/>
            <a:ext cx="8917924" cy="15439250"/>
            <a:chOff x="11782763" y="-862597"/>
            <a:chExt cx="8917924" cy="15439250"/>
          </a:xfrm>
        </p:grpSpPr>
        <p:sp>
          <p:nvSpPr>
            <p:cNvPr id="20" name="Rectangle 19">
              <a:extLst>
                <a:ext uri="{FF2B5EF4-FFF2-40B4-BE49-F238E27FC236}">
                  <a16:creationId xmlns:a16="http://schemas.microsoft.com/office/drawing/2014/main" id="{2699AD46-A23A-0743-A5AD-1B4A4E4B67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1" name="Rectangle 20">
              <a:extLst>
                <a:ext uri="{FF2B5EF4-FFF2-40B4-BE49-F238E27FC236}">
                  <a16:creationId xmlns:a16="http://schemas.microsoft.com/office/drawing/2014/main" id="{F53B4510-4E14-6043-BDB0-C5DAFE276E0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13" name="Picture 12" descr="A screenshot of a cell phone&#10;&#10;Description automatically generated">
            <a:extLst>
              <a:ext uri="{FF2B5EF4-FFF2-40B4-BE49-F238E27FC236}">
                <a16:creationId xmlns:a16="http://schemas.microsoft.com/office/drawing/2014/main" id="{6EC0D784-5EA2-6841-BB18-6B704A0BBD5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45752">
            <a:off x="6517535" y="6383473"/>
            <a:ext cx="3213149" cy="240306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5" name="Picture 14" descr="A screenshot of a cell phone&#10;&#10;Description automatically generated">
            <a:extLst>
              <a:ext uri="{FF2B5EF4-FFF2-40B4-BE49-F238E27FC236}">
                <a16:creationId xmlns:a16="http://schemas.microsoft.com/office/drawing/2014/main" id="{72679589-8404-E543-896F-014067FE981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842618">
            <a:off x="8719809" y="4398356"/>
            <a:ext cx="3138499" cy="235387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809496" y="1304757"/>
            <a:ext cx="2660985"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instead</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435647" y="4229389"/>
            <a:ext cx="7258422" cy="207236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200" dirty="0">
                <a:latin typeface="Gill Sans MT" panose="020B0502020104020203" pitchFamily="34" charset="77"/>
              </a:rPr>
              <a:t>If you do not do something, but do something else instead, you do the second thing and not the first thing, as the result of a choice or a change of behaviour.</a:t>
            </a:r>
          </a:p>
        </p:txBody>
      </p:sp>
      <p:sp>
        <p:nvSpPr>
          <p:cNvPr id="155" name="The was a tear in Freddie’s new school jumper."/>
          <p:cNvSpPr txBox="1"/>
          <p:nvPr/>
        </p:nvSpPr>
        <p:spPr>
          <a:xfrm>
            <a:off x="58004" y="6757514"/>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b="1" dirty="0"/>
              <a:t>Instead</a:t>
            </a:r>
            <a:r>
              <a:rPr lang="en-GB" dirty="0"/>
              <a:t> of using a pencil, Charles used a pen.</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007074" y="2207203"/>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in-stead</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317162" y="-5897186"/>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698676559"/>
              </p:ext>
            </p:extLst>
          </p:nvPr>
        </p:nvGraphicFramePr>
        <p:xfrm>
          <a:off x="5110" y="7640370"/>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445892699"/>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rather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said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chose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alternative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head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used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3" name="Picture 2">
            <a:extLst>
              <a:ext uri="{FF2B5EF4-FFF2-40B4-BE49-F238E27FC236}">
                <a16:creationId xmlns:a16="http://schemas.microsoft.com/office/drawing/2014/main" id="{7F549EAB-A5EC-B30A-7930-7B274469E1BE}"/>
              </a:ext>
            </a:extLst>
          </p:cNvPr>
          <p:cNvPicPr>
            <a:picLocks noChangeAspect="1"/>
          </p:cNvPicPr>
          <p:nvPr/>
        </p:nvPicPr>
        <p:blipFill>
          <a:blip r:embed="rId4"/>
          <a:stretch>
            <a:fillRect/>
          </a:stretch>
        </p:blipFill>
        <p:spPr>
          <a:xfrm>
            <a:off x="8718159" y="3079237"/>
            <a:ext cx="3251200" cy="3251200"/>
          </a:xfrm>
          <a:prstGeom prst="rect">
            <a:avLst/>
          </a:prstGeom>
        </p:spPr>
      </p:pic>
    </p:spTree>
    <p:extLst>
      <p:ext uri="{BB962C8B-B14F-4D97-AF65-F5344CB8AC3E}">
        <p14:creationId xmlns:p14="http://schemas.microsoft.com/office/powerpoint/2010/main" val="2605260247"/>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771658" y="1309202"/>
            <a:ext cx="2475037"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trudge</a:t>
            </a:r>
            <a:endParaRPr dirty="0">
              <a:latin typeface="Gill Sans MT" panose="020B0502020104020203" pitchFamily="34" charset="77"/>
            </a:endParaRPr>
          </a:p>
        </p:txBody>
      </p:sp>
      <p:sp>
        <p:nvSpPr>
          <p:cNvPr id="152" name="Definition:"/>
          <p:cNvSpPr txBox="1"/>
          <p:nvPr/>
        </p:nvSpPr>
        <p:spPr>
          <a:xfrm>
            <a:off x="2212466" y="324149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(verb / noun)</a:t>
            </a:r>
            <a:endParaRPr dirty="0">
              <a:latin typeface="Gill Sans MT" panose="020B0502020104020203" pitchFamily="34" charset="77"/>
            </a:endParaRPr>
          </a:p>
        </p:txBody>
      </p:sp>
      <p:sp>
        <p:nvSpPr>
          <p:cNvPr id="155" name="The was a tear in Freddie’s new school jumper."/>
          <p:cNvSpPr txBox="1"/>
          <p:nvPr/>
        </p:nvSpPr>
        <p:spPr>
          <a:xfrm>
            <a:off x="0" y="6668084"/>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Pedro </a:t>
            </a:r>
            <a:r>
              <a:rPr lang="en-GB" b="1" dirty="0"/>
              <a:t>trudged</a:t>
            </a:r>
            <a:r>
              <a:rPr lang="en-GB" dirty="0"/>
              <a:t> back to his seat.</a:t>
            </a:r>
            <a:endParaRPr sz="4000" dirty="0">
              <a:solidFill>
                <a:schemeClr val="accent2"/>
              </a:solidFill>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trudge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49A1BEAE-8459-14B6-D6FA-010E1FD5E42B}"/>
              </a:ext>
            </a:extLst>
          </p:cNvPr>
          <p:cNvGraphicFramePr>
            <a:graphicFrameLocks noGrp="1"/>
          </p:cNvGraphicFramePr>
          <p:nvPr>
            <p:extLst>
              <p:ext uri="{D42A27DB-BD31-4B8C-83A1-F6EECF244321}">
                <p14:modId xmlns:p14="http://schemas.microsoft.com/office/powerpoint/2010/main" val="1618451748"/>
              </p:ext>
            </p:extLst>
          </p:nvPr>
        </p:nvGraphicFramePr>
        <p:xfrm>
          <a:off x="5110" y="7687649"/>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plod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tiptoe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judge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slowly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slog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sludge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heavily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5" name="Grasshopper Word of the Day">
            <a:extLst>
              <a:ext uri="{FF2B5EF4-FFF2-40B4-BE49-F238E27FC236}">
                <a16:creationId xmlns:a16="http://schemas.microsoft.com/office/drawing/2014/main" id="{A7C45D5F-2BE5-F24B-6766-14BF74A509EA}"/>
              </a:ext>
            </a:extLst>
          </p:cNvPr>
          <p:cNvSpPr txBox="1"/>
          <p:nvPr/>
        </p:nvSpPr>
        <p:spPr>
          <a:xfrm>
            <a:off x="1965058" y="281766"/>
            <a:ext cx="1057981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pic>
        <p:nvPicPr>
          <p:cNvPr id="6" name="Picture 5">
            <a:extLst>
              <a:ext uri="{FF2B5EF4-FFF2-40B4-BE49-F238E27FC236}">
                <a16:creationId xmlns:a16="http://schemas.microsoft.com/office/drawing/2014/main" id="{8049535E-8487-8127-C3CF-077E60A08C7F}"/>
              </a:ext>
            </a:extLst>
          </p:cNvPr>
          <p:cNvPicPr>
            <a:picLocks noChangeAspect="1"/>
          </p:cNvPicPr>
          <p:nvPr/>
        </p:nvPicPr>
        <p:blipFill>
          <a:blip r:embed="rId4"/>
          <a:srcRect r="28608"/>
          <a:stretch/>
        </p:blipFill>
        <p:spPr>
          <a:xfrm>
            <a:off x="9092234" y="2877194"/>
            <a:ext cx="2665868" cy="3734160"/>
          </a:xfrm>
          <a:prstGeom prst="rect">
            <a:avLst/>
          </a:prstGeom>
        </p:spPr>
      </p:pic>
      <p:sp>
        <p:nvSpPr>
          <p:cNvPr id="2" name="TextBox 1">
            <a:extLst>
              <a:ext uri="{FF2B5EF4-FFF2-40B4-BE49-F238E27FC236}">
                <a16:creationId xmlns:a16="http://schemas.microsoft.com/office/drawing/2014/main" id="{C2BF0FD5-3503-5D3D-4EE5-C0CDEBC2F3B5}"/>
              </a:ext>
            </a:extLst>
          </p:cNvPr>
          <p:cNvSpPr txBox="1"/>
          <p:nvPr/>
        </p:nvSpPr>
        <p:spPr>
          <a:xfrm>
            <a:off x="725192" y="4050712"/>
            <a:ext cx="6850920" cy="23185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3600" b="0" i="0" u="none" strike="noStrike" cap="none" spc="0" normalizeH="0" baseline="0" dirty="0">
                <a:ln>
                  <a:noFill/>
                </a:ln>
                <a:solidFill>
                  <a:srgbClr val="000000"/>
                </a:solidFill>
                <a:effectLst/>
                <a:uFillTx/>
                <a:latin typeface="Gill Sans MT" panose="020B0502020104020203" pitchFamily="34" charset="77"/>
                <a:sym typeface="Helvetica Light"/>
              </a:rPr>
              <a:t>I you trudge somewhere, you walk there slowly and with heavy steps, especially because you are tired or unhappy.</a:t>
            </a:r>
          </a:p>
        </p:txBody>
      </p:sp>
    </p:spTree>
    <p:extLst>
      <p:ext uri="{BB962C8B-B14F-4D97-AF65-F5344CB8AC3E}">
        <p14:creationId xmlns:p14="http://schemas.microsoft.com/office/powerpoint/2010/main" val="4250856050"/>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939191" y="1309202"/>
            <a:ext cx="214000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vague</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5" name="The was a tear in Freddie’s new school jumper."/>
          <p:cNvSpPr txBox="1"/>
          <p:nvPr/>
        </p:nvSpPr>
        <p:spPr>
          <a:xfrm>
            <a:off x="0" y="6518819"/>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The instructions </a:t>
            </a:r>
            <a:r>
              <a:rPr lang="en-GB"/>
              <a:t>given by </a:t>
            </a:r>
            <a:r>
              <a:rPr lang="en-GB" dirty="0"/>
              <a:t>Mr Lim were </a:t>
            </a:r>
            <a:r>
              <a:rPr lang="en-GB" b="1" dirty="0"/>
              <a:t>vague</a:t>
            </a:r>
            <a:r>
              <a:rPr lang="en-GB" dirty="0"/>
              <a:t>.</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vague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919864006"/>
              </p:ext>
            </p:extLst>
          </p:nvPr>
        </p:nvGraphicFramePr>
        <p:xfrm>
          <a:off x="5110" y="7579393"/>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108890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ambiguous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explicit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plague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slightly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lax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secure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feels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4" name="Picture 3">
            <a:extLst>
              <a:ext uri="{FF2B5EF4-FFF2-40B4-BE49-F238E27FC236}">
                <a16:creationId xmlns:a16="http://schemas.microsoft.com/office/drawing/2014/main" id="{0F68DC34-57D6-504C-8DA6-D2492A6355F7}"/>
              </a:ext>
            </a:extLst>
          </p:cNvPr>
          <p:cNvPicPr>
            <a:picLocks noChangeAspect="1"/>
          </p:cNvPicPr>
          <p:nvPr/>
        </p:nvPicPr>
        <p:blipFill>
          <a:blip r:embed="rId4"/>
          <a:stretch>
            <a:fillRect/>
          </a:stretch>
        </p:blipFill>
        <p:spPr>
          <a:xfrm>
            <a:off x="8685992" y="2838765"/>
            <a:ext cx="3251200" cy="3251200"/>
          </a:xfrm>
          <a:prstGeom prst="rect">
            <a:avLst/>
          </a:prstGeom>
        </p:spPr>
      </p:pic>
      <p:sp>
        <p:nvSpPr>
          <p:cNvPr id="5" name="TextBox 4">
            <a:extLst>
              <a:ext uri="{FF2B5EF4-FFF2-40B4-BE49-F238E27FC236}">
                <a16:creationId xmlns:a16="http://schemas.microsoft.com/office/drawing/2014/main" id="{07E3B86B-854F-4C84-1772-F84E2416D289}"/>
              </a:ext>
            </a:extLst>
          </p:cNvPr>
          <p:cNvSpPr txBox="1"/>
          <p:nvPr/>
        </p:nvSpPr>
        <p:spPr>
          <a:xfrm>
            <a:off x="668059" y="4137149"/>
            <a:ext cx="6322016"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3600" b="0" i="0" u="none" strike="noStrike" cap="none" spc="0" normalizeH="0" baseline="0" dirty="0">
                <a:ln>
                  <a:noFill/>
                </a:ln>
                <a:solidFill>
                  <a:srgbClr val="000000"/>
                </a:solidFill>
                <a:effectLst/>
                <a:uFillTx/>
                <a:latin typeface="Gill Sans MT" panose="020B0502020104020203" pitchFamily="34" charset="77"/>
                <a:sym typeface="Helvetica Light"/>
              </a:rPr>
              <a:t>If something written or spoken is vague, it does not explain or express things clearly.</a:t>
            </a:r>
          </a:p>
        </p:txBody>
      </p:sp>
    </p:spTree>
    <p:extLst>
      <p:ext uri="{BB962C8B-B14F-4D97-AF65-F5344CB8AC3E}">
        <p14:creationId xmlns:p14="http://schemas.microsoft.com/office/powerpoint/2010/main" val="442767799"/>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284658" y="1339979"/>
            <a:ext cx="3823162" cy="111825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meticulous</a:t>
            </a:r>
            <a:endParaRPr sz="7200"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515023" y="3944547"/>
            <a:ext cx="7196668" cy="231858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describe someone as meticulous, you mean that they do things very carefully and with great attention to detail.</a:t>
            </a:r>
          </a:p>
        </p:txBody>
      </p:sp>
      <p:sp>
        <p:nvSpPr>
          <p:cNvPr id="155" name="The was a tear in Freddie’s new school jumper."/>
          <p:cNvSpPr txBox="1"/>
          <p:nvPr/>
        </p:nvSpPr>
        <p:spPr>
          <a:xfrm>
            <a:off x="0" y="6697753"/>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Mrs Frank praised Tilly for her </a:t>
            </a:r>
            <a:r>
              <a:rPr lang="en-GB" b="1" dirty="0"/>
              <a:t>meticulous</a:t>
            </a:r>
            <a:r>
              <a:rPr lang="en-GB" dirty="0"/>
              <a:t> work.</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040153"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me-tic-u-lous</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90143943"/>
              </p:ext>
            </p:extLst>
          </p:nvPr>
        </p:nvGraphicFramePr>
        <p:xfrm>
          <a:off x="5110" y="7625303"/>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483143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exact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false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ridiculous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extremely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strict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inexact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overly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3" name="Picture 2">
            <a:extLst>
              <a:ext uri="{FF2B5EF4-FFF2-40B4-BE49-F238E27FC236}">
                <a16:creationId xmlns:a16="http://schemas.microsoft.com/office/drawing/2014/main" id="{FE248ED9-9CF8-CBAA-74B5-D38539A84614}"/>
              </a:ext>
            </a:extLst>
          </p:cNvPr>
          <p:cNvPicPr>
            <a:picLocks noChangeAspect="1"/>
          </p:cNvPicPr>
          <p:nvPr/>
        </p:nvPicPr>
        <p:blipFill>
          <a:blip r:embed="rId4"/>
          <a:stretch>
            <a:fillRect/>
          </a:stretch>
        </p:blipFill>
        <p:spPr>
          <a:xfrm>
            <a:off x="8569627" y="3054209"/>
            <a:ext cx="3251200" cy="3251200"/>
          </a:xfrm>
          <a:prstGeom prst="rect">
            <a:avLst/>
          </a:prstGeom>
        </p:spPr>
      </p:pic>
    </p:spTree>
    <p:extLst>
      <p:ext uri="{BB962C8B-B14F-4D97-AF65-F5344CB8AC3E}">
        <p14:creationId xmlns:p14="http://schemas.microsoft.com/office/powerpoint/2010/main" val="3272518309"/>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715534" y="1339979"/>
            <a:ext cx="2587247" cy="111825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ponder</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680317" y="4510361"/>
            <a:ext cx="6554201" cy="121058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you ponder something, you think about it carefully.</a:t>
            </a:r>
          </a:p>
        </p:txBody>
      </p:sp>
      <p:sp>
        <p:nvSpPr>
          <p:cNvPr id="155" name="The was a tear in Freddie’s new school jumper."/>
          <p:cNvSpPr txBox="1"/>
          <p:nvPr/>
        </p:nvSpPr>
        <p:spPr>
          <a:xfrm>
            <a:off x="5112" y="6587127"/>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Ms May asked him to </a:t>
            </a:r>
            <a:r>
              <a:rPr lang="en-GB" b="1" dirty="0"/>
              <a:t>ponder</a:t>
            </a:r>
            <a:r>
              <a:rPr lang="en-GB" dirty="0"/>
              <a:t> the meaning of the poem.</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pon-der</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D6641C55-3E1F-FF5E-442D-EDA0ED110A8B}"/>
              </a:ext>
            </a:extLst>
          </p:cNvPr>
          <p:cNvGraphicFramePr>
            <a:graphicFrameLocks noGrp="1"/>
          </p:cNvGraphicFramePr>
          <p:nvPr>
            <p:extLst>
              <p:ext uri="{D42A27DB-BD31-4B8C-83A1-F6EECF244321}">
                <p14:modId xmlns:p14="http://schemas.microsoft.com/office/powerpoint/2010/main" val="448819447"/>
              </p:ext>
            </p:extLst>
          </p:nvPr>
        </p:nvGraphicFramePr>
        <p:xfrm>
          <a:off x="5110" y="7583739"/>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consider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discard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wander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deeply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reflect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yonder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carefully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4" name="Picture 3">
            <a:extLst>
              <a:ext uri="{FF2B5EF4-FFF2-40B4-BE49-F238E27FC236}">
                <a16:creationId xmlns:a16="http://schemas.microsoft.com/office/drawing/2014/main" id="{6C62488F-B938-0099-E01F-F035855D1FF7}"/>
              </a:ext>
            </a:extLst>
          </p:cNvPr>
          <p:cNvPicPr>
            <a:picLocks noChangeAspect="1"/>
          </p:cNvPicPr>
          <p:nvPr/>
        </p:nvPicPr>
        <p:blipFill>
          <a:blip r:embed="rId4"/>
          <a:stretch>
            <a:fillRect/>
          </a:stretch>
        </p:blipFill>
        <p:spPr>
          <a:xfrm>
            <a:off x="8394776" y="2707839"/>
            <a:ext cx="3251200" cy="3251200"/>
          </a:xfrm>
          <a:prstGeom prst="rect">
            <a:avLst/>
          </a:prstGeom>
        </p:spPr>
      </p:pic>
      <p:sp>
        <p:nvSpPr>
          <p:cNvPr id="2" name="Grasshopper Word of the Day">
            <a:extLst>
              <a:ext uri="{FF2B5EF4-FFF2-40B4-BE49-F238E27FC236}">
                <a16:creationId xmlns:a16="http://schemas.microsoft.com/office/drawing/2014/main" id="{587F0C15-12E7-3050-D26D-607CEB1037E1}"/>
              </a:ext>
            </a:extLst>
          </p:cNvPr>
          <p:cNvSpPr txBox="1"/>
          <p:nvPr/>
        </p:nvSpPr>
        <p:spPr>
          <a:xfrm>
            <a:off x="1965058" y="281766"/>
            <a:ext cx="1057981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Tree>
    <p:extLst>
      <p:ext uri="{BB962C8B-B14F-4D97-AF65-F5344CB8AC3E}">
        <p14:creationId xmlns:p14="http://schemas.microsoft.com/office/powerpoint/2010/main" val="1796050147"/>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4237199" y="4067780"/>
            <a:ext cx="4848825"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lang="en-GB" sz="2800" dirty="0">
                <a:latin typeface="Gill Sans MT" panose="020B0502020104020203" pitchFamily="34" charset="77"/>
              </a:rPr>
              <a:t>Focus Word </a:t>
            </a:r>
            <a:r>
              <a:rPr lang="en-GB" sz="1800" dirty="0">
                <a:latin typeface="Gill Sans MT" panose="020B0502020104020203" pitchFamily="34" charset="77"/>
              </a:rPr>
              <a:t>(write below)</a:t>
            </a:r>
            <a:r>
              <a:rPr sz="1800" dirty="0">
                <a:latin typeface="Gill Sans MT" panose="020B0502020104020203" pitchFamily="34" charset="77"/>
              </a:rPr>
              <a:t>:</a:t>
            </a:r>
          </a:p>
        </p:txBody>
      </p:sp>
      <p:sp>
        <p:nvSpPr>
          <p:cNvPr id="152" name="Definition:"/>
          <p:cNvSpPr txBox="1"/>
          <p:nvPr/>
        </p:nvSpPr>
        <p:spPr>
          <a:xfrm>
            <a:off x="134969" y="1009378"/>
            <a:ext cx="6301398"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pPr algn="l"/>
            <a:r>
              <a:rPr lang="en-GB" sz="2800" dirty="0">
                <a:latin typeface="Gill Sans MT" panose="020B0502020104020203" pitchFamily="34" charset="77"/>
              </a:rPr>
              <a:t>Describe / Definition</a:t>
            </a:r>
            <a:r>
              <a:rPr sz="2800" dirty="0">
                <a:latin typeface="Gill Sans MT" panose="020B0502020104020203" pitchFamily="34" charset="77"/>
              </a:rPr>
              <a:t>: </a:t>
            </a:r>
          </a:p>
        </p:txBody>
      </p:sp>
      <p:sp>
        <p:nvSpPr>
          <p:cNvPr id="165" name="Word Class"/>
          <p:cNvSpPr txBox="1"/>
          <p:nvPr/>
        </p:nvSpPr>
        <p:spPr>
          <a:xfrm>
            <a:off x="9548254" y="4558715"/>
            <a:ext cx="1941237"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2800" dirty="0">
                <a:solidFill>
                  <a:srgbClr val="C92405"/>
                </a:solidFill>
                <a:latin typeface="Gill Sans MT" panose="020B0502020104020203" pitchFamily="34" charset="77"/>
              </a:rPr>
              <a:t>Word Class</a:t>
            </a:r>
            <a:r>
              <a:rPr lang="en-GB" sz="2800" dirty="0">
                <a:solidFill>
                  <a:srgbClr val="C92405"/>
                </a:solidFill>
                <a:latin typeface="Gill Sans MT" panose="020B0502020104020203" pitchFamily="34" charset="77"/>
              </a:rPr>
              <a:t>:</a:t>
            </a:r>
            <a:endParaRPr sz="2800" dirty="0">
              <a:solidFill>
                <a:srgbClr val="C92405"/>
              </a:solidFill>
              <a:latin typeface="Gill Sans MT" panose="020B0502020104020203" pitchFamily="34" charset="77"/>
            </a:endParaRPr>
          </a:p>
        </p:txBody>
      </p:sp>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nvGraphicFramePr>
        <p:xfrm>
          <a:off x="0" y="5616398"/>
          <a:ext cx="6522398" cy="4137202"/>
        </p:xfrm>
        <a:graphic>
          <a:graphicData uri="http://schemas.openxmlformats.org/drawingml/2006/table">
            <a:tbl>
              <a:tblPr firstRow="1" bandRow="1">
                <a:tableStyleId>{5940675A-B579-460E-94D1-54222C63F5DA}</a:tableStyleId>
              </a:tblPr>
              <a:tblGrid>
                <a:gridCol w="3261199">
                  <a:extLst>
                    <a:ext uri="{9D8B030D-6E8A-4147-A177-3AD203B41FA5}">
                      <a16:colId xmlns:a16="http://schemas.microsoft.com/office/drawing/2014/main" val="1062734036"/>
                    </a:ext>
                  </a:extLst>
                </a:gridCol>
                <a:gridCol w="3261199">
                  <a:extLst>
                    <a:ext uri="{9D8B030D-6E8A-4147-A177-3AD203B41FA5}">
                      <a16:colId xmlns:a16="http://schemas.microsoft.com/office/drawing/2014/main" val="2844254734"/>
                    </a:ext>
                  </a:extLst>
                </a:gridCol>
              </a:tblGrid>
              <a:tr h="716790">
                <a:tc>
                  <a:txBody>
                    <a:bodyPr/>
                    <a:lstStyle/>
                    <a:p>
                      <a:r>
                        <a:rPr lang="en-GB" sz="2600" b="0" dirty="0">
                          <a:solidFill>
                            <a:srgbClr val="DD2909"/>
                          </a:solidFill>
                          <a:latin typeface="Gill Sans MT" panose="020B0502020104020203" pitchFamily="34" charset="77"/>
                        </a:rPr>
                        <a:t>Synonyms: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with same / similar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Antonyms:</a:t>
                      </a:r>
                    </a:p>
                    <a:p>
                      <a:r>
                        <a:rPr lang="en-GB" sz="1400" b="0" dirty="0">
                          <a:solidFill>
                            <a:schemeClr val="tx1"/>
                          </a:solidFill>
                          <a:latin typeface="Gill Sans MT" panose="020B0502020104020203" pitchFamily="34" charset="77"/>
                        </a:rPr>
                        <a:t>(words with opposite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351811">
                <a:tc>
                  <a:txBody>
                    <a:bodyPr/>
                    <a:lstStyle/>
                    <a:p>
                      <a:r>
                        <a:rPr lang="en-GB" sz="2600" dirty="0">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716790">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Rhymes: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that sound the same)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Link Words: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(Example: football = pitch, team, player)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351811">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3" name="Rounded Rectangle 2">
            <a:extLst>
              <a:ext uri="{FF2B5EF4-FFF2-40B4-BE49-F238E27FC236}">
                <a16:creationId xmlns:a16="http://schemas.microsoft.com/office/drawing/2014/main" id="{F6EBC672-2A25-9A4F-BEA5-DD15238F7A08}"/>
              </a:ext>
            </a:extLst>
          </p:cNvPr>
          <p:cNvSpPr/>
          <p:nvPr/>
        </p:nvSpPr>
        <p:spPr>
          <a:xfrm>
            <a:off x="4049306" y="4519916"/>
            <a:ext cx="5331577" cy="1099584"/>
          </a:xfrm>
          <a:prstGeom prst="roundRect">
            <a:avLst/>
          </a:prstGeom>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cxnSp>
        <p:nvCxnSpPr>
          <p:cNvPr id="6" name="Straight Connector 5">
            <a:extLst>
              <a:ext uri="{FF2B5EF4-FFF2-40B4-BE49-F238E27FC236}">
                <a16:creationId xmlns:a16="http://schemas.microsoft.com/office/drawing/2014/main" id="{0C0EB75B-CE44-7846-AB22-8FD283C0F727}"/>
              </a:ext>
            </a:extLst>
          </p:cNvPr>
          <p:cNvCxnSpPr>
            <a:cxnSpLocks/>
          </p:cNvCxnSpPr>
          <p:nvPr/>
        </p:nvCxnSpPr>
        <p:spPr>
          <a:xfrm>
            <a:off x="9230050" y="4527937"/>
            <a:ext cx="3774750" cy="23084"/>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2" name="Straight Connector 31">
            <a:extLst>
              <a:ext uri="{FF2B5EF4-FFF2-40B4-BE49-F238E27FC236}">
                <a16:creationId xmlns:a16="http://schemas.microsoft.com/office/drawing/2014/main" id="{FB28A97C-5AC4-BD49-B3AB-E8446B04A0F7}"/>
              </a:ext>
            </a:extLst>
          </p:cNvPr>
          <p:cNvCxnSpPr>
            <a:cxnSpLocks/>
          </p:cNvCxnSpPr>
          <p:nvPr/>
        </p:nvCxnSpPr>
        <p:spPr>
          <a:xfrm>
            <a:off x="9230050" y="5619500"/>
            <a:ext cx="3774750"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6" name="Word Class">
            <a:extLst>
              <a:ext uri="{FF2B5EF4-FFF2-40B4-BE49-F238E27FC236}">
                <a16:creationId xmlns:a16="http://schemas.microsoft.com/office/drawing/2014/main" id="{21640A06-AF8A-9643-B8EB-F336ADD7BF49}"/>
              </a:ext>
            </a:extLst>
          </p:cNvPr>
          <p:cNvSpPr txBox="1"/>
          <p:nvPr/>
        </p:nvSpPr>
        <p:spPr>
          <a:xfrm>
            <a:off x="6584702" y="5627194"/>
            <a:ext cx="3170741"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lang="en-GB" sz="2800" dirty="0">
                <a:solidFill>
                  <a:srgbClr val="C92405"/>
                </a:solidFill>
                <a:latin typeface="Gill Sans MT" panose="020B0502020104020203" pitchFamily="34" charset="77"/>
              </a:rPr>
              <a:t>Draw your sentence:</a:t>
            </a:r>
            <a:endParaRPr sz="2800" dirty="0">
              <a:solidFill>
                <a:srgbClr val="C92405"/>
              </a:solidFill>
              <a:latin typeface="Gill Sans MT" panose="020B0502020104020203" pitchFamily="34" charset="77"/>
            </a:endParaRPr>
          </a:p>
        </p:txBody>
      </p:sp>
      <p:cxnSp>
        <p:nvCxnSpPr>
          <p:cNvPr id="47" name="Straight Connector 46">
            <a:extLst>
              <a:ext uri="{FF2B5EF4-FFF2-40B4-BE49-F238E27FC236}">
                <a16:creationId xmlns:a16="http://schemas.microsoft.com/office/drawing/2014/main" id="{12BEAB5B-888F-AB4B-8084-B7517E46124D}"/>
              </a:ext>
            </a:extLst>
          </p:cNvPr>
          <p:cNvCxnSpPr>
            <a:cxnSpLocks/>
          </p:cNvCxnSpPr>
          <p:nvPr/>
        </p:nvCxnSpPr>
        <p:spPr>
          <a:xfrm>
            <a:off x="6502400" y="834297"/>
            <a:ext cx="0" cy="3443268"/>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8" name="Word Class">
            <a:extLst>
              <a:ext uri="{FF2B5EF4-FFF2-40B4-BE49-F238E27FC236}">
                <a16:creationId xmlns:a16="http://schemas.microsoft.com/office/drawing/2014/main" id="{B87BA57F-911C-9345-ADD2-5EB8324B7021}"/>
              </a:ext>
            </a:extLst>
          </p:cNvPr>
          <p:cNvSpPr txBox="1"/>
          <p:nvPr/>
        </p:nvSpPr>
        <p:spPr>
          <a:xfrm>
            <a:off x="6584702" y="1015294"/>
            <a:ext cx="3912327" cy="53347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pPr algn="l"/>
            <a:r>
              <a:rPr lang="en-GB" sz="2800" dirty="0">
                <a:solidFill>
                  <a:srgbClr val="C92405"/>
                </a:solidFill>
                <a:latin typeface="Gill Sans MT" panose="020B0502020104020203" pitchFamily="34" charset="77"/>
              </a:rPr>
              <a:t>Use it in a sentence:</a:t>
            </a:r>
            <a:endParaRPr sz="2800" dirty="0">
              <a:solidFill>
                <a:srgbClr val="C92405"/>
              </a:solidFill>
              <a:latin typeface="Gill Sans MT" panose="020B0502020104020203" pitchFamily="34" charset="77"/>
            </a:endParaRPr>
          </a:p>
        </p:txBody>
      </p:sp>
      <p:sp>
        <p:nvSpPr>
          <p:cNvPr id="148" name="Grasshopper Word of the Day"/>
          <p:cNvSpPr txBox="1"/>
          <p:nvPr/>
        </p:nvSpPr>
        <p:spPr>
          <a:xfrm>
            <a:off x="1302106" y="17462"/>
            <a:ext cx="9802363"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Laboratory</a:t>
            </a:r>
            <a:endParaRPr sz="7000" dirty="0">
              <a:solidFill>
                <a:srgbClr val="00AEEE"/>
              </a:solidFill>
              <a:latin typeface="Gill Sans MT" panose="020B0502020104020203" pitchFamily="34" charset="77"/>
            </a:endParaRP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489491" y="339363"/>
            <a:ext cx="1622203" cy="1340029"/>
          </a:xfrm>
          <a:prstGeom prst="rect">
            <a:avLst/>
          </a:prstGeom>
        </p:spPr>
      </p:pic>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cxnSp>
        <p:nvCxnSpPr>
          <p:cNvPr id="57" name="Straight Connector 56">
            <a:extLst>
              <a:ext uri="{FF2B5EF4-FFF2-40B4-BE49-F238E27FC236}">
                <a16:creationId xmlns:a16="http://schemas.microsoft.com/office/drawing/2014/main" id="{19C2E683-E563-EC4A-8BCC-97B73FE19449}"/>
              </a:ext>
            </a:extLst>
          </p:cNvPr>
          <p:cNvCxnSpPr>
            <a:cxnSpLocks/>
          </p:cNvCxnSpPr>
          <p:nvPr/>
        </p:nvCxnSpPr>
        <p:spPr>
          <a:xfrm>
            <a:off x="206685" y="1451841"/>
            <a:ext cx="3056466"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0" name="Straight Connector 59">
            <a:extLst>
              <a:ext uri="{FF2B5EF4-FFF2-40B4-BE49-F238E27FC236}">
                <a16:creationId xmlns:a16="http://schemas.microsoft.com/office/drawing/2014/main" id="{5D8D83E5-1C51-AE4B-956A-5207505C9075}"/>
              </a:ext>
            </a:extLst>
          </p:cNvPr>
          <p:cNvCxnSpPr>
            <a:cxnSpLocks/>
          </p:cNvCxnSpPr>
          <p:nvPr/>
        </p:nvCxnSpPr>
        <p:spPr>
          <a:xfrm>
            <a:off x="6681048" y="1451841"/>
            <a:ext cx="2849277"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1696123833"/>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201201035"/>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wobble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trio</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underneath</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wander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98239" y="128282"/>
            <a:ext cx="227863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454" y="8852728"/>
            <a:ext cx="971450" cy="802471"/>
          </a:xfrm>
          <a:prstGeom prst="rect">
            <a:avLst/>
          </a:prstGeom>
        </p:spPr>
      </p:pic>
      <p:pic>
        <p:nvPicPr>
          <p:cNvPr id="5" name="Picture 4">
            <a:extLst>
              <a:ext uri="{FF2B5EF4-FFF2-40B4-BE49-F238E27FC236}">
                <a16:creationId xmlns:a16="http://schemas.microsoft.com/office/drawing/2014/main" id="{CB397327-F896-5F47-97C7-A835D9998C2D}"/>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spTree>
    <p:extLst>
      <p:ext uri="{BB962C8B-B14F-4D97-AF65-F5344CB8AC3E}">
        <p14:creationId xmlns:p14="http://schemas.microsoft.com/office/powerpoint/2010/main" val="2795170065"/>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3368003693"/>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trudge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meticulous</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vague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ponder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80310"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pic>
        <p:nvPicPr>
          <p:cNvPr id="7" name="Picture 6">
            <a:extLst>
              <a:ext uri="{FF2B5EF4-FFF2-40B4-BE49-F238E27FC236}">
                <a16:creationId xmlns:a16="http://schemas.microsoft.com/office/drawing/2014/main" id="{EA86BE72-1703-3C4A-ADCE-227617DFFA18}"/>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spTree>
    <p:extLst>
      <p:ext uri="{BB962C8B-B14F-4D97-AF65-F5344CB8AC3E}">
        <p14:creationId xmlns:p14="http://schemas.microsoft.com/office/powerpoint/2010/main" val="2580703173"/>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1648663272"/>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wobble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underneath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trio</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wander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stranger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555981569"/>
              </p:ext>
            </p:extLst>
          </p:nvPr>
        </p:nvGraphicFramePr>
        <p:xfrm>
          <a:off x="5307795" y="1251704"/>
          <a:ext cx="4826233" cy="7723200"/>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000" dirty="0">
                          <a:latin typeface="Gill Sans MT" panose="020B0502020104020203" pitchFamily="34" charset="77"/>
                        </a:rPr>
                        <a:t>A *** is a group of three people together, especially musicians or singers, or a group of three things that have something in common.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A *** is someone you have never met before.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000" dirty="0">
                          <a:latin typeface="Gill Sans MT" panose="020B0502020104020203" pitchFamily="34" charset="77"/>
                        </a:rPr>
                        <a:t>If something or someone ***, they make small movements from side to side, for example because they are unsteady.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you *** in a place, you walk around there in a casual way, often without intending to go in any particular direction.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000" dirty="0">
                          <a:latin typeface="Gill Sans MT" panose="020B0502020104020203" pitchFamily="34" charset="77"/>
                        </a:rPr>
                        <a:t>If one thing is *** another, it is directly under it, and may be covered or hidden by it.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1" name="Picture 20">
            <a:extLst>
              <a:ext uri="{FF2B5EF4-FFF2-40B4-BE49-F238E27FC236}">
                <a16:creationId xmlns:a16="http://schemas.microsoft.com/office/drawing/2014/main" id="{BF77523C-8284-C341-BC29-295082F3A8DF}"/>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pic>
        <p:nvPicPr>
          <p:cNvPr id="2" name="Picture 1">
            <a:extLst>
              <a:ext uri="{FF2B5EF4-FFF2-40B4-BE49-F238E27FC236}">
                <a16:creationId xmlns:a16="http://schemas.microsoft.com/office/drawing/2014/main" id="{D69E0AFD-81D6-31D2-F013-AC95735EECCC}"/>
              </a:ext>
            </a:extLst>
          </p:cNvPr>
          <p:cNvPicPr>
            <a:picLocks noChangeAspect="1"/>
          </p:cNvPicPr>
          <p:nvPr/>
        </p:nvPicPr>
        <p:blipFill>
          <a:blip r:embed="rId5"/>
          <a:stretch>
            <a:fillRect/>
          </a:stretch>
        </p:blipFill>
        <p:spPr>
          <a:xfrm>
            <a:off x="11099797" y="5407096"/>
            <a:ext cx="740544" cy="740544"/>
          </a:xfrm>
          <a:prstGeom prst="rect">
            <a:avLst/>
          </a:prstGeom>
        </p:spPr>
      </p:pic>
      <p:pic>
        <p:nvPicPr>
          <p:cNvPr id="3" name="Picture 2">
            <a:extLst>
              <a:ext uri="{FF2B5EF4-FFF2-40B4-BE49-F238E27FC236}">
                <a16:creationId xmlns:a16="http://schemas.microsoft.com/office/drawing/2014/main" id="{8FF43875-92E4-C65F-1F43-2586C76D8F7D}"/>
              </a:ext>
            </a:extLst>
          </p:cNvPr>
          <p:cNvPicPr>
            <a:picLocks noChangeAspect="1"/>
          </p:cNvPicPr>
          <p:nvPr/>
        </p:nvPicPr>
        <p:blipFill>
          <a:blip r:embed="rId6"/>
          <a:stretch>
            <a:fillRect/>
          </a:stretch>
        </p:blipFill>
        <p:spPr>
          <a:xfrm>
            <a:off x="11046140" y="8024953"/>
            <a:ext cx="794201" cy="794201"/>
          </a:xfrm>
          <a:prstGeom prst="rect">
            <a:avLst/>
          </a:prstGeom>
        </p:spPr>
      </p:pic>
      <p:pic>
        <p:nvPicPr>
          <p:cNvPr id="5" name="Picture 4">
            <a:extLst>
              <a:ext uri="{FF2B5EF4-FFF2-40B4-BE49-F238E27FC236}">
                <a16:creationId xmlns:a16="http://schemas.microsoft.com/office/drawing/2014/main" id="{A9C7C300-E961-55A8-FE61-B3E1D019834D}"/>
              </a:ext>
            </a:extLst>
          </p:cNvPr>
          <p:cNvPicPr>
            <a:picLocks noChangeAspect="1"/>
          </p:cNvPicPr>
          <p:nvPr/>
        </p:nvPicPr>
        <p:blipFill>
          <a:blip r:embed="rId7"/>
          <a:stretch>
            <a:fillRect/>
          </a:stretch>
        </p:blipFill>
        <p:spPr>
          <a:xfrm>
            <a:off x="10873600" y="8483228"/>
            <a:ext cx="224262" cy="224262"/>
          </a:xfrm>
          <a:prstGeom prst="rect">
            <a:avLst/>
          </a:prstGeom>
        </p:spPr>
      </p:pic>
      <p:pic>
        <p:nvPicPr>
          <p:cNvPr id="6" name="Picture 5">
            <a:extLst>
              <a:ext uri="{FF2B5EF4-FFF2-40B4-BE49-F238E27FC236}">
                <a16:creationId xmlns:a16="http://schemas.microsoft.com/office/drawing/2014/main" id="{D1C544D4-F6F9-20B5-696A-751C1DD8B9B3}"/>
              </a:ext>
            </a:extLst>
          </p:cNvPr>
          <p:cNvPicPr>
            <a:picLocks noChangeAspect="1"/>
          </p:cNvPicPr>
          <p:nvPr/>
        </p:nvPicPr>
        <p:blipFill>
          <a:blip r:embed="rId8"/>
          <a:stretch>
            <a:fillRect/>
          </a:stretch>
        </p:blipFill>
        <p:spPr>
          <a:xfrm>
            <a:off x="11187104" y="2870048"/>
            <a:ext cx="659736" cy="659736"/>
          </a:xfrm>
          <a:prstGeom prst="rect">
            <a:avLst/>
          </a:prstGeom>
        </p:spPr>
      </p:pic>
      <p:pic>
        <p:nvPicPr>
          <p:cNvPr id="7" name="Picture 6">
            <a:extLst>
              <a:ext uri="{FF2B5EF4-FFF2-40B4-BE49-F238E27FC236}">
                <a16:creationId xmlns:a16="http://schemas.microsoft.com/office/drawing/2014/main" id="{A3F303A0-5D7C-7F09-62D8-B17FF665992E}"/>
              </a:ext>
            </a:extLst>
          </p:cNvPr>
          <p:cNvPicPr>
            <a:picLocks noChangeAspect="1"/>
          </p:cNvPicPr>
          <p:nvPr/>
        </p:nvPicPr>
        <p:blipFill>
          <a:blip r:embed="rId9"/>
          <a:stretch>
            <a:fillRect/>
          </a:stretch>
        </p:blipFill>
        <p:spPr>
          <a:xfrm>
            <a:off x="10952302" y="6719582"/>
            <a:ext cx="899064" cy="899064"/>
          </a:xfrm>
          <a:prstGeom prst="rect">
            <a:avLst/>
          </a:prstGeom>
        </p:spPr>
      </p:pic>
      <p:pic>
        <p:nvPicPr>
          <p:cNvPr id="8" name="Picture 7">
            <a:extLst>
              <a:ext uri="{FF2B5EF4-FFF2-40B4-BE49-F238E27FC236}">
                <a16:creationId xmlns:a16="http://schemas.microsoft.com/office/drawing/2014/main" id="{3F1E154B-782A-91FE-7D49-D6C8666F0A17}"/>
              </a:ext>
            </a:extLst>
          </p:cNvPr>
          <p:cNvPicPr>
            <a:picLocks noChangeAspect="1"/>
          </p:cNvPicPr>
          <p:nvPr/>
        </p:nvPicPr>
        <p:blipFill>
          <a:blip r:embed="rId10"/>
          <a:stretch>
            <a:fillRect/>
          </a:stretch>
        </p:blipFill>
        <p:spPr>
          <a:xfrm>
            <a:off x="11074862" y="4094003"/>
            <a:ext cx="778440" cy="778440"/>
          </a:xfrm>
          <a:prstGeom prst="rect">
            <a:avLst/>
          </a:prstGeom>
        </p:spPr>
      </p:pic>
    </p:spTree>
    <p:extLst>
      <p:ext uri="{BB962C8B-B14F-4D97-AF65-F5344CB8AC3E}">
        <p14:creationId xmlns:p14="http://schemas.microsoft.com/office/powerpoint/2010/main" val="4015714986"/>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3035113634"/>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instead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trudge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vague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meticulous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ponder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1169165326"/>
              </p:ext>
            </p:extLst>
          </p:nvPr>
        </p:nvGraphicFramePr>
        <p:xfrm>
          <a:off x="5307795" y="1251704"/>
          <a:ext cx="4826233" cy="7723200"/>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you *** somewhere, you walk there slowly and with heavy steps, especially because you are tired or unhappy.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000" b="0" i="0" dirty="0">
                          <a:solidFill>
                            <a:srgbClr val="222222"/>
                          </a:solidFill>
                          <a:effectLst/>
                          <a:latin typeface="Gill Sans MT" panose="020B0502020104020203" pitchFamily="34" charset="77"/>
                        </a:rPr>
                        <a:t>If something written or spoken is ***, it does not explain or express things clearly.</a:t>
                      </a:r>
                      <a:endPar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000" dirty="0">
                          <a:latin typeface="Gill Sans MT" panose="020B0502020104020203" pitchFamily="34" charset="77"/>
                        </a:rPr>
                        <a:t>If you describe someone as ***, you mean that they do things very carefully and with great attention to detail.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000" dirty="0">
                          <a:latin typeface="Gill Sans MT" panose="020B0502020104020203" pitchFamily="34" charset="77"/>
                        </a:rPr>
                        <a:t>If you *** something, you think about it carefully.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000" dirty="0">
                          <a:latin typeface="Gill Sans MT" panose="020B0502020104020203" pitchFamily="34" charset="77"/>
                        </a:rPr>
                        <a:t>If you do not do something, but do something else ***, you do the second thing and not the first thing, as the result of a choice or a change of behaviour.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2" name="Picture 21">
            <a:extLst>
              <a:ext uri="{FF2B5EF4-FFF2-40B4-BE49-F238E27FC236}">
                <a16:creationId xmlns:a16="http://schemas.microsoft.com/office/drawing/2014/main" id="{D14985E1-B661-AA43-82D5-8E7D020E9B75}"/>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pic>
        <p:nvPicPr>
          <p:cNvPr id="2" name="Picture 1">
            <a:extLst>
              <a:ext uri="{FF2B5EF4-FFF2-40B4-BE49-F238E27FC236}">
                <a16:creationId xmlns:a16="http://schemas.microsoft.com/office/drawing/2014/main" id="{E1B7EB79-DDAA-7C6C-463C-6C2A24CD6124}"/>
              </a:ext>
            </a:extLst>
          </p:cNvPr>
          <p:cNvPicPr>
            <a:picLocks noChangeAspect="1"/>
          </p:cNvPicPr>
          <p:nvPr/>
        </p:nvPicPr>
        <p:blipFill>
          <a:blip r:embed="rId5"/>
          <a:stretch>
            <a:fillRect/>
          </a:stretch>
        </p:blipFill>
        <p:spPr>
          <a:xfrm>
            <a:off x="11280457" y="8188236"/>
            <a:ext cx="630918" cy="630918"/>
          </a:xfrm>
          <a:prstGeom prst="rect">
            <a:avLst/>
          </a:prstGeom>
        </p:spPr>
      </p:pic>
      <p:pic>
        <p:nvPicPr>
          <p:cNvPr id="5" name="Picture 4">
            <a:extLst>
              <a:ext uri="{FF2B5EF4-FFF2-40B4-BE49-F238E27FC236}">
                <a16:creationId xmlns:a16="http://schemas.microsoft.com/office/drawing/2014/main" id="{D4A0B517-BDDA-CC97-D3D4-BDB8411E027E}"/>
              </a:ext>
            </a:extLst>
          </p:cNvPr>
          <p:cNvPicPr>
            <a:picLocks noChangeAspect="1"/>
          </p:cNvPicPr>
          <p:nvPr/>
        </p:nvPicPr>
        <p:blipFill>
          <a:blip r:embed="rId6"/>
          <a:stretch>
            <a:fillRect/>
          </a:stretch>
        </p:blipFill>
        <p:spPr>
          <a:xfrm>
            <a:off x="11376466" y="4072766"/>
            <a:ext cx="741082" cy="741082"/>
          </a:xfrm>
          <a:prstGeom prst="rect">
            <a:avLst/>
          </a:prstGeom>
        </p:spPr>
      </p:pic>
      <p:pic>
        <p:nvPicPr>
          <p:cNvPr id="6" name="Picture 5">
            <a:extLst>
              <a:ext uri="{FF2B5EF4-FFF2-40B4-BE49-F238E27FC236}">
                <a16:creationId xmlns:a16="http://schemas.microsoft.com/office/drawing/2014/main" id="{ADD53073-7826-76F3-7F61-96A990252DA6}"/>
              </a:ext>
            </a:extLst>
          </p:cNvPr>
          <p:cNvPicPr>
            <a:picLocks noChangeAspect="1"/>
          </p:cNvPicPr>
          <p:nvPr/>
        </p:nvPicPr>
        <p:blipFill>
          <a:blip r:embed="rId7"/>
          <a:stretch>
            <a:fillRect/>
          </a:stretch>
        </p:blipFill>
        <p:spPr>
          <a:xfrm>
            <a:off x="11261078" y="5338969"/>
            <a:ext cx="809747" cy="809747"/>
          </a:xfrm>
          <a:prstGeom prst="rect">
            <a:avLst/>
          </a:prstGeom>
        </p:spPr>
      </p:pic>
      <p:pic>
        <p:nvPicPr>
          <p:cNvPr id="8" name="Picture 7">
            <a:extLst>
              <a:ext uri="{FF2B5EF4-FFF2-40B4-BE49-F238E27FC236}">
                <a16:creationId xmlns:a16="http://schemas.microsoft.com/office/drawing/2014/main" id="{DCD894F4-C540-9CCC-05F7-4653350B1A4F}"/>
              </a:ext>
            </a:extLst>
          </p:cNvPr>
          <p:cNvPicPr>
            <a:picLocks noChangeAspect="1"/>
          </p:cNvPicPr>
          <p:nvPr/>
        </p:nvPicPr>
        <p:blipFill>
          <a:blip r:embed="rId8"/>
          <a:srcRect r="28608"/>
          <a:stretch/>
        </p:blipFill>
        <p:spPr>
          <a:xfrm>
            <a:off x="11376466" y="2716182"/>
            <a:ext cx="666502" cy="933589"/>
          </a:xfrm>
          <a:prstGeom prst="rect">
            <a:avLst/>
          </a:prstGeom>
        </p:spPr>
      </p:pic>
      <p:pic>
        <p:nvPicPr>
          <p:cNvPr id="10" name="Picture 9">
            <a:extLst>
              <a:ext uri="{FF2B5EF4-FFF2-40B4-BE49-F238E27FC236}">
                <a16:creationId xmlns:a16="http://schemas.microsoft.com/office/drawing/2014/main" id="{9027869D-F059-5E4F-46AF-9B5E46F1C0F5}"/>
              </a:ext>
            </a:extLst>
          </p:cNvPr>
          <p:cNvPicPr>
            <a:picLocks noChangeAspect="1"/>
          </p:cNvPicPr>
          <p:nvPr/>
        </p:nvPicPr>
        <p:blipFill>
          <a:blip r:embed="rId9"/>
          <a:stretch>
            <a:fillRect/>
          </a:stretch>
        </p:blipFill>
        <p:spPr>
          <a:xfrm>
            <a:off x="11206947" y="6673837"/>
            <a:ext cx="868245" cy="868245"/>
          </a:xfrm>
          <a:prstGeom prst="rect">
            <a:avLst/>
          </a:prstGeom>
        </p:spPr>
      </p:pic>
    </p:spTree>
    <p:extLst>
      <p:ext uri="{BB962C8B-B14F-4D97-AF65-F5344CB8AC3E}">
        <p14:creationId xmlns:p14="http://schemas.microsoft.com/office/powerpoint/2010/main" val="2598119948"/>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279542" y="368756"/>
            <a:ext cx="12445716" cy="1579920"/>
          </a:xfrm>
          <a:prstGeom prst="rect">
            <a:avLst/>
          </a:prstGeom>
          <a:ln w="12700">
            <a:no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This Week's Words</a:t>
            </a:r>
          </a:p>
        </p:txBody>
      </p:sp>
      <p:sp>
        <p:nvSpPr>
          <p:cNvPr id="132" name="Grasshopper"/>
          <p:cNvSpPr txBox="1"/>
          <p:nvPr/>
        </p:nvSpPr>
        <p:spPr>
          <a:xfrm>
            <a:off x="1424395" y="1991291"/>
            <a:ext cx="4749274" cy="110286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Grasshopper</a:t>
            </a:r>
          </a:p>
        </p:txBody>
      </p:sp>
      <p:sp>
        <p:nvSpPr>
          <p:cNvPr id="134" name="office"/>
          <p:cNvSpPr txBox="1"/>
          <p:nvPr/>
        </p:nvSpPr>
        <p:spPr>
          <a:xfrm>
            <a:off x="2151190" y="4013709"/>
            <a:ext cx="3500959"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underneath</a:t>
            </a:r>
            <a:endParaRPr dirty="0">
              <a:latin typeface="Gill Sans MT" panose="020B0502020104020203" pitchFamily="34" charset="77"/>
            </a:endParaRPr>
          </a:p>
        </p:txBody>
      </p:sp>
      <p:sp>
        <p:nvSpPr>
          <p:cNvPr id="135" name="spare"/>
          <p:cNvSpPr txBox="1"/>
          <p:nvPr/>
        </p:nvSpPr>
        <p:spPr>
          <a:xfrm>
            <a:off x="3310161" y="4850305"/>
            <a:ext cx="1183016"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trio</a:t>
            </a:r>
            <a:endParaRPr b="1" dirty="0">
              <a:latin typeface="Gill Sans MT" panose="020B0502020104020203" pitchFamily="34" charset="77"/>
              <a:sym typeface="American Typewriter"/>
            </a:endParaRPr>
          </a:p>
        </p:txBody>
      </p:sp>
      <p:sp>
        <p:nvSpPr>
          <p:cNvPr id="136" name="chipped"/>
          <p:cNvSpPr txBox="1"/>
          <p:nvPr/>
        </p:nvSpPr>
        <p:spPr>
          <a:xfrm>
            <a:off x="2757128" y="5704544"/>
            <a:ext cx="2289088"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wander</a:t>
            </a:r>
            <a:endParaRPr dirty="0">
              <a:latin typeface="Gill Sans MT" panose="020B0502020104020203" pitchFamily="34" charset="77"/>
            </a:endParaRPr>
          </a:p>
        </p:txBody>
      </p:sp>
      <p:sp>
        <p:nvSpPr>
          <p:cNvPr id="137" name="lift"/>
          <p:cNvSpPr txBox="1"/>
          <p:nvPr/>
        </p:nvSpPr>
        <p:spPr>
          <a:xfrm>
            <a:off x="2511068" y="6639612"/>
            <a:ext cx="2576026"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stranger</a:t>
            </a:r>
            <a:endParaRPr dirty="0">
              <a:latin typeface="Gill Sans MT" panose="020B0502020104020203" pitchFamily="34" charset="77"/>
            </a:endParaRPr>
          </a:p>
        </p:txBody>
      </p:sp>
      <p:sp>
        <p:nvSpPr>
          <p:cNvPr id="138" name="mutter"/>
          <p:cNvSpPr txBox="1"/>
          <p:nvPr/>
        </p:nvSpPr>
        <p:spPr>
          <a:xfrm>
            <a:off x="8165360" y="3961291"/>
            <a:ext cx="2059859"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trudge</a:t>
            </a:r>
            <a:endParaRPr b="1" dirty="0">
              <a:latin typeface="Gill Sans MT" panose="020B0502020104020203" pitchFamily="34" charset="77"/>
              <a:sym typeface="American Typewriter"/>
            </a:endParaRPr>
          </a:p>
        </p:txBody>
      </p:sp>
      <p:sp>
        <p:nvSpPr>
          <p:cNvPr id="139" name="unveil"/>
          <p:cNvSpPr txBox="1"/>
          <p:nvPr/>
        </p:nvSpPr>
        <p:spPr>
          <a:xfrm>
            <a:off x="7535894" y="5755144"/>
            <a:ext cx="3335850"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meticulous</a:t>
            </a:r>
            <a:endParaRPr dirty="0">
              <a:latin typeface="Gill Sans MT" panose="020B0502020104020203" pitchFamily="34" charset="77"/>
              <a:sym typeface="American Typewriter"/>
            </a:endParaRPr>
          </a:p>
        </p:txBody>
      </p:sp>
      <p:sp>
        <p:nvSpPr>
          <p:cNvPr id="140" name="tolerate"/>
          <p:cNvSpPr txBox="1"/>
          <p:nvPr/>
        </p:nvSpPr>
        <p:spPr>
          <a:xfrm>
            <a:off x="8196469" y="3086166"/>
            <a:ext cx="2208939"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instead</a:t>
            </a:r>
            <a:endParaRPr dirty="0">
              <a:latin typeface="Gill Sans MT" panose="020B0502020104020203" pitchFamily="34" charset="77"/>
            </a:endParaRPr>
          </a:p>
        </p:txBody>
      </p:sp>
      <p:sp>
        <p:nvSpPr>
          <p:cNvPr id="141" name="fixation"/>
          <p:cNvSpPr txBox="1"/>
          <p:nvPr/>
        </p:nvSpPr>
        <p:spPr>
          <a:xfrm>
            <a:off x="8290395" y="4850306"/>
            <a:ext cx="1809791"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vague</a:t>
            </a:r>
            <a:endParaRPr dirty="0">
              <a:latin typeface="Gill Sans MT" panose="020B0502020104020203" pitchFamily="34" charset="77"/>
            </a:endParaRPr>
          </a:p>
        </p:txBody>
      </p:sp>
      <p:sp>
        <p:nvSpPr>
          <p:cNvPr id="142" name="rustle"/>
          <p:cNvSpPr txBox="1"/>
          <p:nvPr/>
        </p:nvSpPr>
        <p:spPr>
          <a:xfrm>
            <a:off x="8113332" y="6620562"/>
            <a:ext cx="2205732"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ponder</a:t>
            </a:r>
            <a:endParaRPr dirty="0">
              <a:latin typeface="Gill Sans MT" panose="020B0502020104020203" pitchFamily="34" charset="77"/>
              <a:sym typeface="American Typewriter"/>
            </a:endParaRPr>
          </a:p>
        </p:txBody>
      </p:sp>
      <p:sp>
        <p:nvSpPr>
          <p:cNvPr id="143" name="Shinobi"/>
          <p:cNvSpPr txBox="1"/>
          <p:nvPr/>
        </p:nvSpPr>
        <p:spPr>
          <a:xfrm>
            <a:off x="7805173" y="1948676"/>
            <a:ext cx="2797241" cy="110286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Shinobi</a:t>
            </a: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40300" y="7140190"/>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2" name="TextBox 1">
            <a:extLst>
              <a:ext uri="{FF2B5EF4-FFF2-40B4-BE49-F238E27FC236}">
                <a16:creationId xmlns:a16="http://schemas.microsoft.com/office/drawing/2014/main" id="{E41E4F8A-CB54-74F8-D306-DF03A6306862}"/>
              </a:ext>
            </a:extLst>
          </p:cNvPr>
          <p:cNvSpPr txBox="1"/>
          <p:nvPr/>
        </p:nvSpPr>
        <p:spPr>
          <a:xfrm>
            <a:off x="2546924" y="3157064"/>
            <a:ext cx="2675845" cy="8566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4900" b="1" i="0" u="none" strike="noStrike" cap="none" spc="0" normalizeH="0" baseline="0" dirty="0">
                <a:ln>
                  <a:noFill/>
                </a:ln>
                <a:solidFill>
                  <a:srgbClr val="000000"/>
                </a:solidFill>
                <a:effectLst/>
                <a:uFillTx/>
                <a:latin typeface="Gill Sans MT" panose="020B0502020104020203" pitchFamily="34" charset="77"/>
                <a:sym typeface="Helvetica Light"/>
              </a:rPr>
              <a:t>wobble</a:t>
            </a: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5" y="769884"/>
            <a:ext cx="10875989"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Display Slips</a:t>
            </a:r>
            <a:endParaRPr sz="287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5" y="3614013"/>
            <a:ext cx="10875989" cy="13952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slides are for classroom display. As you teach each Word of the Day, words can be displayed in the classroom to enable pupils to use the taught vocabulary in an independent manner.</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281590617"/>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4" name="Rectangle 43">
            <a:extLst>
              <a:ext uri="{FF2B5EF4-FFF2-40B4-BE49-F238E27FC236}">
                <a16:creationId xmlns:a16="http://schemas.microsoft.com/office/drawing/2014/main" id="{0DE4B2CD-9BA7-F745-975D-04D6E068AAAF}"/>
              </a:ext>
            </a:extLst>
          </p:cNvPr>
          <p:cNvSpPr/>
          <p:nvPr/>
        </p:nvSpPr>
        <p:spPr>
          <a:xfrm rot="12470707" flipH="1">
            <a:off x="-8384446" y="-637188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170503" y="494643"/>
            <a:ext cx="7679987"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wobble</a:t>
            </a:r>
            <a:endParaRPr sz="138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985307" y="6035989"/>
            <a:ext cx="10244333" cy="222625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Gill Sans MT" panose="020B0502020104020203" pitchFamily="34" charset="77"/>
              </a:rPr>
              <a:t>underneath</a:t>
            </a:r>
            <a:endParaRPr sz="28700" dirty="0">
              <a:latin typeface="Gill Sans MT" panose="020B0502020104020203" pitchFamily="34" charset="77"/>
            </a:endParaRPr>
          </a:p>
        </p:txBody>
      </p:sp>
      <p:pic>
        <p:nvPicPr>
          <p:cNvPr id="2" name="Picture 1">
            <a:extLst>
              <a:ext uri="{FF2B5EF4-FFF2-40B4-BE49-F238E27FC236}">
                <a16:creationId xmlns:a16="http://schemas.microsoft.com/office/drawing/2014/main" id="{19F9FCC0-DDC2-3A65-7B32-17ABDBC3B506}"/>
              </a:ext>
            </a:extLst>
          </p:cNvPr>
          <p:cNvPicPr>
            <a:picLocks noChangeAspect="1"/>
          </p:cNvPicPr>
          <p:nvPr/>
        </p:nvPicPr>
        <p:blipFill>
          <a:blip r:embed="rId4"/>
          <a:stretch>
            <a:fillRect/>
          </a:stretch>
        </p:blipFill>
        <p:spPr>
          <a:xfrm>
            <a:off x="9142476" y="494643"/>
            <a:ext cx="3251200" cy="3251200"/>
          </a:xfrm>
          <a:prstGeom prst="rect">
            <a:avLst/>
          </a:prstGeom>
        </p:spPr>
      </p:pic>
      <p:pic>
        <p:nvPicPr>
          <p:cNvPr id="4" name="Picture 3">
            <a:extLst>
              <a:ext uri="{FF2B5EF4-FFF2-40B4-BE49-F238E27FC236}">
                <a16:creationId xmlns:a16="http://schemas.microsoft.com/office/drawing/2014/main" id="{EB55AF3F-C213-9541-5183-6E228713F574}"/>
              </a:ext>
            </a:extLst>
          </p:cNvPr>
          <p:cNvPicPr>
            <a:picLocks noChangeAspect="1"/>
          </p:cNvPicPr>
          <p:nvPr/>
        </p:nvPicPr>
        <p:blipFill>
          <a:blip r:embed="rId5"/>
          <a:stretch>
            <a:fillRect/>
          </a:stretch>
        </p:blipFill>
        <p:spPr>
          <a:xfrm>
            <a:off x="1257667" y="6053786"/>
            <a:ext cx="2817436" cy="2817436"/>
          </a:xfrm>
          <a:prstGeom prst="rect">
            <a:avLst/>
          </a:prstGeom>
        </p:spPr>
      </p:pic>
      <p:pic>
        <p:nvPicPr>
          <p:cNvPr id="5" name="Picture 4">
            <a:extLst>
              <a:ext uri="{FF2B5EF4-FFF2-40B4-BE49-F238E27FC236}">
                <a16:creationId xmlns:a16="http://schemas.microsoft.com/office/drawing/2014/main" id="{0DF5FDB0-6133-5E63-F45E-D392F7597B15}"/>
              </a:ext>
            </a:extLst>
          </p:cNvPr>
          <p:cNvPicPr>
            <a:picLocks noChangeAspect="1"/>
          </p:cNvPicPr>
          <p:nvPr/>
        </p:nvPicPr>
        <p:blipFill>
          <a:blip r:embed="rId6"/>
          <a:stretch>
            <a:fillRect/>
          </a:stretch>
        </p:blipFill>
        <p:spPr>
          <a:xfrm>
            <a:off x="579366" y="7538960"/>
            <a:ext cx="795571" cy="795571"/>
          </a:xfrm>
          <a:prstGeom prst="rect">
            <a:avLst/>
          </a:prstGeom>
        </p:spPr>
      </p:pic>
    </p:spTree>
    <p:extLst>
      <p:ext uri="{BB962C8B-B14F-4D97-AF65-F5344CB8AC3E}">
        <p14:creationId xmlns:p14="http://schemas.microsoft.com/office/powerpoint/2010/main" val="865114986"/>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2051169" y="156648"/>
            <a:ext cx="4700005"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trio</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881350" y="5300336"/>
            <a:ext cx="10419220"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wander</a:t>
            </a:r>
            <a:endParaRPr sz="19900" dirty="0">
              <a:latin typeface="Gill Sans MT" panose="020B0502020104020203" pitchFamily="34" charset="77"/>
            </a:endParaRPr>
          </a:p>
        </p:txBody>
      </p:sp>
      <p:pic>
        <p:nvPicPr>
          <p:cNvPr id="2" name="Picture 1">
            <a:extLst>
              <a:ext uri="{FF2B5EF4-FFF2-40B4-BE49-F238E27FC236}">
                <a16:creationId xmlns:a16="http://schemas.microsoft.com/office/drawing/2014/main" id="{5850D3D5-8AD1-4820-1A00-918C19090B7D}"/>
              </a:ext>
            </a:extLst>
          </p:cNvPr>
          <p:cNvPicPr>
            <a:picLocks noChangeAspect="1"/>
          </p:cNvPicPr>
          <p:nvPr/>
        </p:nvPicPr>
        <p:blipFill>
          <a:blip r:embed="rId4"/>
          <a:stretch>
            <a:fillRect/>
          </a:stretch>
        </p:blipFill>
        <p:spPr>
          <a:xfrm>
            <a:off x="7714532" y="602862"/>
            <a:ext cx="3251200" cy="3251200"/>
          </a:xfrm>
          <a:prstGeom prst="rect">
            <a:avLst/>
          </a:prstGeom>
        </p:spPr>
      </p:pic>
      <p:pic>
        <p:nvPicPr>
          <p:cNvPr id="4" name="Picture 3">
            <a:extLst>
              <a:ext uri="{FF2B5EF4-FFF2-40B4-BE49-F238E27FC236}">
                <a16:creationId xmlns:a16="http://schemas.microsoft.com/office/drawing/2014/main" id="{DD7B7134-5DA9-181A-5370-36BA956492B3}"/>
              </a:ext>
            </a:extLst>
          </p:cNvPr>
          <p:cNvPicPr>
            <a:picLocks noChangeAspect="1"/>
          </p:cNvPicPr>
          <p:nvPr/>
        </p:nvPicPr>
        <p:blipFill>
          <a:blip r:embed="rId5"/>
          <a:stretch>
            <a:fillRect/>
          </a:stretch>
        </p:blipFill>
        <p:spPr>
          <a:xfrm>
            <a:off x="616348" y="5345409"/>
            <a:ext cx="3251200" cy="3251200"/>
          </a:xfrm>
          <a:prstGeom prst="rect">
            <a:avLst/>
          </a:prstGeom>
        </p:spPr>
      </p:pic>
    </p:spTree>
    <p:extLst>
      <p:ext uri="{BB962C8B-B14F-4D97-AF65-F5344CB8AC3E}">
        <p14:creationId xmlns:p14="http://schemas.microsoft.com/office/powerpoint/2010/main" val="3329644295"/>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037127" y="434463"/>
            <a:ext cx="8630568"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stranger</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411459" y="5370216"/>
            <a:ext cx="12346080"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instead</a:t>
            </a:r>
            <a:endParaRPr sz="23900" dirty="0">
              <a:latin typeface="Gill Sans MT" panose="020B0502020104020203" pitchFamily="34" charset="77"/>
            </a:endParaRPr>
          </a:p>
        </p:txBody>
      </p:sp>
      <p:pic>
        <p:nvPicPr>
          <p:cNvPr id="2" name="Picture 1">
            <a:extLst>
              <a:ext uri="{FF2B5EF4-FFF2-40B4-BE49-F238E27FC236}">
                <a16:creationId xmlns:a16="http://schemas.microsoft.com/office/drawing/2014/main" id="{EBE3CE0B-FE6E-A2F8-A6F2-CE8C59F639F4}"/>
              </a:ext>
            </a:extLst>
          </p:cNvPr>
          <p:cNvPicPr>
            <a:picLocks noChangeAspect="1"/>
          </p:cNvPicPr>
          <p:nvPr/>
        </p:nvPicPr>
        <p:blipFill>
          <a:blip r:embed="rId4"/>
          <a:stretch>
            <a:fillRect/>
          </a:stretch>
        </p:blipFill>
        <p:spPr>
          <a:xfrm>
            <a:off x="9271839" y="602862"/>
            <a:ext cx="3251200" cy="3251200"/>
          </a:xfrm>
          <a:prstGeom prst="rect">
            <a:avLst/>
          </a:prstGeom>
        </p:spPr>
      </p:pic>
      <p:pic>
        <p:nvPicPr>
          <p:cNvPr id="4" name="Picture 3">
            <a:extLst>
              <a:ext uri="{FF2B5EF4-FFF2-40B4-BE49-F238E27FC236}">
                <a16:creationId xmlns:a16="http://schemas.microsoft.com/office/drawing/2014/main" id="{8E96294C-D4CB-1C8D-E868-210511AD22C0}"/>
              </a:ext>
            </a:extLst>
          </p:cNvPr>
          <p:cNvPicPr>
            <a:picLocks noChangeAspect="1"/>
          </p:cNvPicPr>
          <p:nvPr/>
        </p:nvPicPr>
        <p:blipFill>
          <a:blip r:embed="rId5"/>
          <a:stretch>
            <a:fillRect/>
          </a:stretch>
        </p:blipFill>
        <p:spPr>
          <a:xfrm>
            <a:off x="269197" y="5802971"/>
            <a:ext cx="3251200" cy="3251200"/>
          </a:xfrm>
          <a:prstGeom prst="rect">
            <a:avLst/>
          </a:prstGeom>
        </p:spPr>
      </p:pic>
    </p:spTree>
    <p:extLst>
      <p:ext uri="{BB962C8B-B14F-4D97-AF65-F5344CB8AC3E}">
        <p14:creationId xmlns:p14="http://schemas.microsoft.com/office/powerpoint/2010/main" val="2197216015"/>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120294" y="0"/>
            <a:ext cx="8208979"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trudge</a:t>
            </a:r>
            <a:endParaRPr sz="72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792287" y="5027976"/>
            <a:ext cx="9855034"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vague</a:t>
            </a:r>
            <a:endParaRPr sz="16600" dirty="0">
              <a:latin typeface="Gill Sans MT" panose="020B0502020104020203" pitchFamily="34" charset="77"/>
            </a:endParaRPr>
          </a:p>
        </p:txBody>
      </p:sp>
      <p:pic>
        <p:nvPicPr>
          <p:cNvPr id="4" name="Picture 3">
            <a:extLst>
              <a:ext uri="{FF2B5EF4-FFF2-40B4-BE49-F238E27FC236}">
                <a16:creationId xmlns:a16="http://schemas.microsoft.com/office/drawing/2014/main" id="{0FF7C75F-2F2E-8B5F-6682-21412AF00F09}"/>
              </a:ext>
            </a:extLst>
          </p:cNvPr>
          <p:cNvPicPr>
            <a:picLocks noChangeAspect="1"/>
          </p:cNvPicPr>
          <p:nvPr/>
        </p:nvPicPr>
        <p:blipFill>
          <a:blip r:embed="rId4"/>
          <a:srcRect r="28608"/>
          <a:stretch/>
        </p:blipFill>
        <p:spPr>
          <a:xfrm>
            <a:off x="9619318" y="685828"/>
            <a:ext cx="2321076" cy="3251200"/>
          </a:xfrm>
          <a:prstGeom prst="rect">
            <a:avLst/>
          </a:prstGeom>
        </p:spPr>
      </p:pic>
      <p:pic>
        <p:nvPicPr>
          <p:cNvPr id="5" name="Picture 4">
            <a:extLst>
              <a:ext uri="{FF2B5EF4-FFF2-40B4-BE49-F238E27FC236}">
                <a16:creationId xmlns:a16="http://schemas.microsoft.com/office/drawing/2014/main" id="{D0B6078B-8862-E8F1-BB18-F78D1ACE3A24}"/>
              </a:ext>
            </a:extLst>
          </p:cNvPr>
          <p:cNvPicPr>
            <a:picLocks noChangeAspect="1"/>
          </p:cNvPicPr>
          <p:nvPr/>
        </p:nvPicPr>
        <p:blipFill>
          <a:blip r:embed="rId5"/>
          <a:stretch>
            <a:fillRect/>
          </a:stretch>
        </p:blipFill>
        <p:spPr>
          <a:xfrm>
            <a:off x="895013" y="5789466"/>
            <a:ext cx="3251200" cy="3251200"/>
          </a:xfrm>
          <a:prstGeom prst="rect">
            <a:avLst/>
          </a:prstGeom>
        </p:spPr>
      </p:pic>
    </p:spTree>
    <p:extLst>
      <p:ext uri="{BB962C8B-B14F-4D97-AF65-F5344CB8AC3E}">
        <p14:creationId xmlns:p14="http://schemas.microsoft.com/office/powerpoint/2010/main" val="3443650429"/>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230830" y="979142"/>
            <a:ext cx="11999897" cy="222625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Gill Sans MT" panose="020B0502020104020203" pitchFamily="34" charset="77"/>
              </a:rPr>
              <a:t>meticulous</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503782" y="5469152"/>
            <a:ext cx="10288591"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ponder</a:t>
            </a:r>
            <a:endParaRPr sz="11500" dirty="0">
              <a:latin typeface="Gill Sans MT" panose="020B0502020104020203" pitchFamily="34" charset="77"/>
            </a:endParaRPr>
          </a:p>
        </p:txBody>
      </p:sp>
      <p:pic>
        <p:nvPicPr>
          <p:cNvPr id="2" name="Picture 1">
            <a:extLst>
              <a:ext uri="{FF2B5EF4-FFF2-40B4-BE49-F238E27FC236}">
                <a16:creationId xmlns:a16="http://schemas.microsoft.com/office/drawing/2014/main" id="{F05EF2A6-59E7-9091-115A-CB1C87693CDC}"/>
              </a:ext>
            </a:extLst>
          </p:cNvPr>
          <p:cNvPicPr>
            <a:picLocks noChangeAspect="1"/>
          </p:cNvPicPr>
          <p:nvPr/>
        </p:nvPicPr>
        <p:blipFill>
          <a:blip r:embed="rId4"/>
          <a:stretch>
            <a:fillRect/>
          </a:stretch>
        </p:blipFill>
        <p:spPr>
          <a:xfrm>
            <a:off x="8892988" y="602862"/>
            <a:ext cx="3251200" cy="3251200"/>
          </a:xfrm>
          <a:prstGeom prst="rect">
            <a:avLst/>
          </a:prstGeom>
        </p:spPr>
      </p:pic>
      <p:pic>
        <p:nvPicPr>
          <p:cNvPr id="4" name="Picture 3">
            <a:extLst>
              <a:ext uri="{FF2B5EF4-FFF2-40B4-BE49-F238E27FC236}">
                <a16:creationId xmlns:a16="http://schemas.microsoft.com/office/drawing/2014/main" id="{8CCAD11C-B3C4-7E6F-DEA8-FFB3C6CEAD61}"/>
              </a:ext>
            </a:extLst>
          </p:cNvPr>
          <p:cNvPicPr>
            <a:picLocks noChangeAspect="1"/>
          </p:cNvPicPr>
          <p:nvPr/>
        </p:nvPicPr>
        <p:blipFill>
          <a:blip r:embed="rId5"/>
          <a:stretch>
            <a:fillRect/>
          </a:stretch>
        </p:blipFill>
        <p:spPr>
          <a:xfrm>
            <a:off x="508146" y="5785048"/>
            <a:ext cx="3251200" cy="3251200"/>
          </a:xfrm>
          <a:prstGeom prst="rect">
            <a:avLst/>
          </a:prstGeom>
        </p:spPr>
      </p:pic>
    </p:spTree>
    <p:extLst>
      <p:ext uri="{BB962C8B-B14F-4D97-AF65-F5344CB8AC3E}">
        <p14:creationId xmlns:p14="http://schemas.microsoft.com/office/powerpoint/2010/main" val="2631257533"/>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4" y="1481621"/>
            <a:ext cx="10875989" cy="222625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Gill Sans MT" panose="020B0502020104020203" pitchFamily="34" charset="77"/>
              </a:rPr>
              <a:t>Font Variation</a:t>
            </a:r>
            <a:endParaRPr sz="239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4" y="3607454"/>
            <a:ext cx="10875989" cy="139525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display slips contain the same words, but have a more regular font, which have a more regular formation of ‘a’ and ‘g’. Futura is the name of the font.</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1320724412"/>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4" name="Rectangle 43">
            <a:extLst>
              <a:ext uri="{FF2B5EF4-FFF2-40B4-BE49-F238E27FC236}">
                <a16:creationId xmlns:a16="http://schemas.microsoft.com/office/drawing/2014/main" id="{0DE4B2CD-9BA7-F745-975D-04D6E068AAAF}"/>
              </a:ext>
            </a:extLst>
          </p:cNvPr>
          <p:cNvSpPr/>
          <p:nvPr/>
        </p:nvSpPr>
        <p:spPr>
          <a:xfrm rot="12470707" flipH="1">
            <a:off x="-8384446" y="-637188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656500" y="542932"/>
            <a:ext cx="8720336"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ea typeface="Ayuthaya" pitchFamily="2" charset="-34"/>
                <a:cs typeface="Futura Medium" panose="020B0602020204020303" pitchFamily="34" charset="-79"/>
              </a:rPr>
              <a:t>wobble</a:t>
            </a:r>
            <a:endParaRPr sz="13800" dirty="0">
              <a:latin typeface="Futura Medium" panose="020B0602020204020303" pitchFamily="34" charset="-79"/>
              <a:ea typeface="Ayuthaya" pitchFamily="2" charset="-34"/>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3234602" y="6281296"/>
            <a:ext cx="10244333" cy="1872307"/>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1500" dirty="0">
                <a:latin typeface="Futura Medium" panose="020B0602020204020303" pitchFamily="34" charset="-79"/>
                <a:cs typeface="Futura Medium" panose="020B0602020204020303" pitchFamily="34" charset="-79"/>
              </a:rPr>
              <a:t>underneath</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49EFC7DA-9DA5-FBC2-80A8-4CAE8E96B4D0}"/>
              </a:ext>
            </a:extLst>
          </p:cNvPr>
          <p:cNvPicPr>
            <a:picLocks noChangeAspect="1"/>
          </p:cNvPicPr>
          <p:nvPr/>
        </p:nvPicPr>
        <p:blipFill>
          <a:blip r:embed="rId4"/>
          <a:stretch>
            <a:fillRect/>
          </a:stretch>
        </p:blipFill>
        <p:spPr>
          <a:xfrm>
            <a:off x="9260808" y="500791"/>
            <a:ext cx="3251200" cy="3251200"/>
          </a:xfrm>
          <a:prstGeom prst="rect">
            <a:avLst/>
          </a:prstGeom>
        </p:spPr>
      </p:pic>
      <p:pic>
        <p:nvPicPr>
          <p:cNvPr id="4" name="Picture 3">
            <a:extLst>
              <a:ext uri="{FF2B5EF4-FFF2-40B4-BE49-F238E27FC236}">
                <a16:creationId xmlns:a16="http://schemas.microsoft.com/office/drawing/2014/main" id="{06F57659-C61E-C81F-9EAA-F63F1ADD13EA}"/>
              </a:ext>
            </a:extLst>
          </p:cNvPr>
          <p:cNvPicPr>
            <a:picLocks noChangeAspect="1"/>
          </p:cNvPicPr>
          <p:nvPr/>
        </p:nvPicPr>
        <p:blipFill>
          <a:blip r:embed="rId5"/>
          <a:stretch>
            <a:fillRect/>
          </a:stretch>
        </p:blipFill>
        <p:spPr>
          <a:xfrm>
            <a:off x="1317211" y="5991062"/>
            <a:ext cx="2817436" cy="2817436"/>
          </a:xfrm>
          <a:prstGeom prst="rect">
            <a:avLst/>
          </a:prstGeom>
        </p:spPr>
      </p:pic>
      <p:pic>
        <p:nvPicPr>
          <p:cNvPr id="5" name="Picture 4">
            <a:extLst>
              <a:ext uri="{FF2B5EF4-FFF2-40B4-BE49-F238E27FC236}">
                <a16:creationId xmlns:a16="http://schemas.microsoft.com/office/drawing/2014/main" id="{136B8AB3-4445-89E2-83FF-0921ECE3C4EB}"/>
              </a:ext>
            </a:extLst>
          </p:cNvPr>
          <p:cNvPicPr>
            <a:picLocks noChangeAspect="1"/>
          </p:cNvPicPr>
          <p:nvPr/>
        </p:nvPicPr>
        <p:blipFill>
          <a:blip r:embed="rId6"/>
          <a:stretch>
            <a:fillRect/>
          </a:stretch>
        </p:blipFill>
        <p:spPr>
          <a:xfrm>
            <a:off x="656500" y="7439444"/>
            <a:ext cx="795571" cy="795571"/>
          </a:xfrm>
          <a:prstGeom prst="rect">
            <a:avLst/>
          </a:prstGeom>
        </p:spPr>
      </p:pic>
    </p:spTree>
    <p:extLst>
      <p:ext uri="{BB962C8B-B14F-4D97-AF65-F5344CB8AC3E}">
        <p14:creationId xmlns:p14="http://schemas.microsoft.com/office/powerpoint/2010/main" val="3529368995"/>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860798" y="272644"/>
            <a:ext cx="4691990"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trio</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504922" y="5585858"/>
            <a:ext cx="10419220"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wander</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A052B41E-C656-4D45-4B96-6F01EC8B51B3}"/>
              </a:ext>
            </a:extLst>
          </p:cNvPr>
          <p:cNvPicPr>
            <a:picLocks noChangeAspect="1"/>
          </p:cNvPicPr>
          <p:nvPr/>
        </p:nvPicPr>
        <p:blipFill>
          <a:blip r:embed="rId4"/>
          <a:stretch>
            <a:fillRect/>
          </a:stretch>
        </p:blipFill>
        <p:spPr>
          <a:xfrm>
            <a:off x="7714532" y="625240"/>
            <a:ext cx="3251200" cy="3251200"/>
          </a:xfrm>
          <a:prstGeom prst="rect">
            <a:avLst/>
          </a:prstGeom>
        </p:spPr>
      </p:pic>
      <p:pic>
        <p:nvPicPr>
          <p:cNvPr id="4" name="Picture 3">
            <a:extLst>
              <a:ext uri="{FF2B5EF4-FFF2-40B4-BE49-F238E27FC236}">
                <a16:creationId xmlns:a16="http://schemas.microsoft.com/office/drawing/2014/main" id="{82C36503-8352-D8CD-E013-593C867201FE}"/>
              </a:ext>
            </a:extLst>
          </p:cNvPr>
          <p:cNvPicPr>
            <a:picLocks noChangeAspect="1"/>
          </p:cNvPicPr>
          <p:nvPr/>
        </p:nvPicPr>
        <p:blipFill>
          <a:blip r:embed="rId5"/>
          <a:stretch>
            <a:fillRect/>
          </a:stretch>
        </p:blipFill>
        <p:spPr>
          <a:xfrm>
            <a:off x="177086" y="5450949"/>
            <a:ext cx="3251200" cy="3251200"/>
          </a:xfrm>
          <a:prstGeom prst="rect">
            <a:avLst/>
          </a:prstGeom>
        </p:spPr>
      </p:pic>
    </p:spTree>
    <p:extLst>
      <p:ext uri="{BB962C8B-B14F-4D97-AF65-F5344CB8AC3E}">
        <p14:creationId xmlns:p14="http://schemas.microsoft.com/office/powerpoint/2010/main" val="4173104952"/>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221813" y="663728"/>
            <a:ext cx="8037457"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stranger</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220954" y="5896015"/>
            <a:ext cx="12346080"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instead</a:t>
            </a:r>
            <a:endParaRPr sz="23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7F52DCE2-8C97-B672-9B23-386A9744EB4C}"/>
              </a:ext>
            </a:extLst>
          </p:cNvPr>
          <p:cNvPicPr>
            <a:picLocks noChangeAspect="1"/>
          </p:cNvPicPr>
          <p:nvPr/>
        </p:nvPicPr>
        <p:blipFill>
          <a:blip r:embed="rId4"/>
          <a:stretch>
            <a:fillRect/>
          </a:stretch>
        </p:blipFill>
        <p:spPr>
          <a:xfrm>
            <a:off x="9097351" y="602862"/>
            <a:ext cx="3251200" cy="3251200"/>
          </a:xfrm>
          <a:prstGeom prst="rect">
            <a:avLst/>
          </a:prstGeom>
        </p:spPr>
      </p:pic>
      <p:pic>
        <p:nvPicPr>
          <p:cNvPr id="4" name="Picture 3">
            <a:extLst>
              <a:ext uri="{FF2B5EF4-FFF2-40B4-BE49-F238E27FC236}">
                <a16:creationId xmlns:a16="http://schemas.microsoft.com/office/drawing/2014/main" id="{E9F604FF-11E7-4D91-3D1D-59585D65B961}"/>
              </a:ext>
            </a:extLst>
          </p:cNvPr>
          <p:cNvPicPr>
            <a:picLocks noChangeAspect="1"/>
          </p:cNvPicPr>
          <p:nvPr/>
        </p:nvPicPr>
        <p:blipFill>
          <a:blip r:embed="rId5"/>
          <a:stretch>
            <a:fillRect/>
          </a:stretch>
        </p:blipFill>
        <p:spPr>
          <a:xfrm>
            <a:off x="393471" y="5766668"/>
            <a:ext cx="3251200" cy="3251200"/>
          </a:xfrm>
          <a:prstGeom prst="rect">
            <a:avLst/>
          </a:prstGeom>
        </p:spPr>
      </p:pic>
    </p:spTree>
    <p:extLst>
      <p:ext uri="{BB962C8B-B14F-4D97-AF65-F5344CB8AC3E}">
        <p14:creationId xmlns:p14="http://schemas.microsoft.com/office/powerpoint/2010/main" val="280775718"/>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472709" y="430311"/>
            <a:ext cx="12059391" cy="1456809"/>
          </a:xfrm>
          <a:prstGeom prst="rect">
            <a:avLst/>
          </a:prstGeom>
          <a:ln w="12700">
            <a:no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Grasshopper (Tier 1)</a:t>
            </a:r>
            <a:endParaRPr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3" name="tear"/>
          <p:cNvSpPr txBox="1"/>
          <p:nvPr/>
        </p:nvSpPr>
        <p:spPr>
          <a:xfrm>
            <a:off x="5452272" y="2274766"/>
            <a:ext cx="2216954"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wobble	</a:t>
            </a:r>
            <a:endParaRPr b="1" dirty="0">
              <a:latin typeface="Gill Sans MT" panose="020B0502020104020203" pitchFamily="34" charset="77"/>
              <a:sym typeface="American Typewriter"/>
            </a:endParaRPr>
          </a:p>
        </p:txBody>
      </p:sp>
      <p:sp>
        <p:nvSpPr>
          <p:cNvPr id="134" name="office"/>
          <p:cNvSpPr txBox="1"/>
          <p:nvPr/>
        </p:nvSpPr>
        <p:spPr>
          <a:xfrm>
            <a:off x="4810306" y="3183419"/>
            <a:ext cx="3500959"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underneath</a:t>
            </a:r>
            <a:endParaRPr dirty="0">
              <a:latin typeface="Gill Sans MT" panose="020B0502020104020203" pitchFamily="34" charset="77"/>
            </a:endParaRPr>
          </a:p>
        </p:txBody>
      </p:sp>
      <p:sp>
        <p:nvSpPr>
          <p:cNvPr id="135" name="spare"/>
          <p:cNvSpPr txBox="1"/>
          <p:nvPr/>
        </p:nvSpPr>
        <p:spPr>
          <a:xfrm>
            <a:off x="5969267" y="4033018"/>
            <a:ext cx="1183016"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trio</a:t>
            </a:r>
            <a:endParaRPr b="1" dirty="0">
              <a:latin typeface="Gill Sans MT" panose="020B0502020104020203" pitchFamily="34" charset="77"/>
              <a:sym typeface="American Typewriter"/>
            </a:endParaRPr>
          </a:p>
        </p:txBody>
      </p:sp>
      <p:sp>
        <p:nvSpPr>
          <p:cNvPr id="136" name="chipped"/>
          <p:cNvSpPr txBox="1"/>
          <p:nvPr/>
        </p:nvSpPr>
        <p:spPr>
          <a:xfrm>
            <a:off x="5416239" y="4958818"/>
            <a:ext cx="2289088"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wander</a:t>
            </a:r>
            <a:endParaRPr dirty="0">
              <a:latin typeface="Gill Sans MT" panose="020B0502020104020203" pitchFamily="34" charset="77"/>
            </a:endParaRPr>
          </a:p>
        </p:txBody>
      </p:sp>
      <p:sp>
        <p:nvSpPr>
          <p:cNvPr id="137" name="lift"/>
          <p:cNvSpPr txBox="1"/>
          <p:nvPr/>
        </p:nvSpPr>
        <p:spPr>
          <a:xfrm>
            <a:off x="5272770" y="5829370"/>
            <a:ext cx="2576026"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stranger</a:t>
            </a:r>
            <a:endParaRPr dirty="0">
              <a:latin typeface="Gill Sans MT" panose="020B0502020104020203" pitchFamily="34" charset="77"/>
            </a:endParaRP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Tree>
    <p:extLst>
      <p:ext uri="{BB962C8B-B14F-4D97-AF65-F5344CB8AC3E}">
        <p14:creationId xmlns:p14="http://schemas.microsoft.com/office/powerpoint/2010/main" val="1884110339"/>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260082" y="563924"/>
            <a:ext cx="9855034"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trudge</a:t>
            </a:r>
            <a:endParaRPr sz="72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664801" y="5454132"/>
            <a:ext cx="9855034"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vague</a:t>
            </a:r>
            <a:endParaRPr sz="19900" dirty="0">
              <a:latin typeface="Futura Medium" panose="020B0602020204020303" pitchFamily="34" charset="-79"/>
              <a:cs typeface="Futura Medium" panose="020B0602020204020303" pitchFamily="34" charset="-79"/>
            </a:endParaRPr>
          </a:p>
        </p:txBody>
      </p:sp>
      <p:pic>
        <p:nvPicPr>
          <p:cNvPr id="4" name="Picture 3">
            <a:extLst>
              <a:ext uri="{FF2B5EF4-FFF2-40B4-BE49-F238E27FC236}">
                <a16:creationId xmlns:a16="http://schemas.microsoft.com/office/drawing/2014/main" id="{3BE36173-5427-2EA6-944F-CBEC3E350837}"/>
              </a:ext>
            </a:extLst>
          </p:cNvPr>
          <p:cNvPicPr>
            <a:picLocks noChangeAspect="1"/>
          </p:cNvPicPr>
          <p:nvPr/>
        </p:nvPicPr>
        <p:blipFill>
          <a:blip r:embed="rId4"/>
          <a:srcRect r="28608"/>
          <a:stretch/>
        </p:blipFill>
        <p:spPr>
          <a:xfrm>
            <a:off x="9380652" y="616168"/>
            <a:ext cx="2321076" cy="3251200"/>
          </a:xfrm>
          <a:prstGeom prst="rect">
            <a:avLst/>
          </a:prstGeom>
        </p:spPr>
      </p:pic>
      <p:pic>
        <p:nvPicPr>
          <p:cNvPr id="5" name="Picture 4">
            <a:extLst>
              <a:ext uri="{FF2B5EF4-FFF2-40B4-BE49-F238E27FC236}">
                <a16:creationId xmlns:a16="http://schemas.microsoft.com/office/drawing/2014/main" id="{E191C438-F94F-86BC-81A8-1EE7A85AF0C0}"/>
              </a:ext>
            </a:extLst>
          </p:cNvPr>
          <p:cNvPicPr>
            <a:picLocks noChangeAspect="1"/>
          </p:cNvPicPr>
          <p:nvPr/>
        </p:nvPicPr>
        <p:blipFill>
          <a:blip r:embed="rId5"/>
          <a:stretch>
            <a:fillRect/>
          </a:stretch>
        </p:blipFill>
        <p:spPr>
          <a:xfrm>
            <a:off x="797505" y="5709198"/>
            <a:ext cx="3251200" cy="3251200"/>
          </a:xfrm>
          <a:prstGeom prst="rect">
            <a:avLst/>
          </a:prstGeom>
        </p:spPr>
      </p:pic>
    </p:spTree>
    <p:extLst>
      <p:ext uri="{BB962C8B-B14F-4D97-AF65-F5344CB8AC3E}">
        <p14:creationId xmlns:p14="http://schemas.microsoft.com/office/powerpoint/2010/main" val="3777088980"/>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9181748" y="-6298711"/>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100908" y="1091788"/>
            <a:ext cx="11999897" cy="22262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Futura Medium" panose="020B0602020204020303" pitchFamily="34" charset="-79"/>
                <a:cs typeface="Futura Medium" panose="020B0602020204020303" pitchFamily="34" charset="-79"/>
              </a:rPr>
              <a:t>meticulous</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514011" y="5633097"/>
            <a:ext cx="10288591"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ponder</a:t>
            </a:r>
            <a:endParaRPr sz="138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6F88DEB8-D170-02DC-834B-3465496C3172}"/>
              </a:ext>
            </a:extLst>
          </p:cNvPr>
          <p:cNvPicPr>
            <a:picLocks noChangeAspect="1"/>
          </p:cNvPicPr>
          <p:nvPr/>
        </p:nvPicPr>
        <p:blipFill>
          <a:blip r:embed="rId4"/>
          <a:stretch>
            <a:fillRect/>
          </a:stretch>
        </p:blipFill>
        <p:spPr>
          <a:xfrm>
            <a:off x="9203478" y="607948"/>
            <a:ext cx="3251200" cy="3251200"/>
          </a:xfrm>
          <a:prstGeom prst="rect">
            <a:avLst/>
          </a:prstGeom>
        </p:spPr>
      </p:pic>
      <p:pic>
        <p:nvPicPr>
          <p:cNvPr id="4" name="Picture 3">
            <a:extLst>
              <a:ext uri="{FF2B5EF4-FFF2-40B4-BE49-F238E27FC236}">
                <a16:creationId xmlns:a16="http://schemas.microsoft.com/office/drawing/2014/main" id="{ABF21B0E-A4E3-C3D6-5827-3606451AF9E4}"/>
              </a:ext>
            </a:extLst>
          </p:cNvPr>
          <p:cNvPicPr>
            <a:picLocks noChangeAspect="1"/>
          </p:cNvPicPr>
          <p:nvPr/>
        </p:nvPicPr>
        <p:blipFill>
          <a:blip r:embed="rId5"/>
          <a:stretch>
            <a:fillRect/>
          </a:stretch>
        </p:blipFill>
        <p:spPr>
          <a:xfrm>
            <a:off x="308911" y="5782960"/>
            <a:ext cx="3251200" cy="3251200"/>
          </a:xfrm>
          <a:prstGeom prst="rect">
            <a:avLst/>
          </a:prstGeom>
        </p:spPr>
      </p:pic>
    </p:spTree>
    <p:extLst>
      <p:ext uri="{BB962C8B-B14F-4D97-AF65-F5344CB8AC3E}">
        <p14:creationId xmlns:p14="http://schemas.microsoft.com/office/powerpoint/2010/main" val="2064441753"/>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1407262" y="368756"/>
            <a:ext cx="10190290" cy="1579920"/>
          </a:xfrm>
          <a:prstGeom prst="rect">
            <a:avLst/>
          </a:prstGeom>
          <a:ln w="12700">
            <a:no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Shinobi (Tier 2)</a:t>
            </a:r>
            <a:endPar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8" name="mutter"/>
          <p:cNvSpPr txBox="1"/>
          <p:nvPr/>
        </p:nvSpPr>
        <p:spPr>
          <a:xfrm>
            <a:off x="5530903" y="3418118"/>
            <a:ext cx="2059859"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trudge</a:t>
            </a:r>
            <a:endParaRPr b="1" dirty="0">
              <a:latin typeface="Gill Sans MT" panose="020B0502020104020203" pitchFamily="34" charset="77"/>
              <a:sym typeface="American Typewriter"/>
            </a:endParaRPr>
          </a:p>
        </p:txBody>
      </p:sp>
      <p:sp>
        <p:nvSpPr>
          <p:cNvPr id="140" name="tolerate"/>
          <p:cNvSpPr txBox="1"/>
          <p:nvPr/>
        </p:nvSpPr>
        <p:spPr>
          <a:xfrm>
            <a:off x="5456351" y="2522165"/>
            <a:ext cx="2208939"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instead</a:t>
            </a:r>
            <a:endParaRPr dirty="0">
              <a:latin typeface="Gill Sans MT" panose="020B0502020104020203" pitchFamily="34" charset="77"/>
            </a:endParaRPr>
          </a:p>
        </p:txBody>
      </p:sp>
      <p:sp>
        <p:nvSpPr>
          <p:cNvPr id="141" name="fixation"/>
          <p:cNvSpPr txBox="1"/>
          <p:nvPr/>
        </p:nvSpPr>
        <p:spPr>
          <a:xfrm>
            <a:off x="5655937" y="4280417"/>
            <a:ext cx="1809791"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vague</a:t>
            </a:r>
            <a:endParaRPr dirty="0">
              <a:latin typeface="Gill Sans MT" panose="020B0502020104020203" pitchFamily="34" charset="77"/>
            </a:endParaRPr>
          </a:p>
        </p:txBody>
      </p:sp>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4" name="Picture 23" descr="A close up of a sign&#10;&#10;Description automatically generated">
            <a:extLst>
              <a:ext uri="{FF2B5EF4-FFF2-40B4-BE49-F238E27FC236}">
                <a16:creationId xmlns:a16="http://schemas.microsoft.com/office/drawing/2014/main" id="{12CD5A4C-BE25-E144-93E5-DE9DD9D806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sp>
        <p:nvSpPr>
          <p:cNvPr id="16" name="fixation">
            <a:extLst>
              <a:ext uri="{FF2B5EF4-FFF2-40B4-BE49-F238E27FC236}">
                <a16:creationId xmlns:a16="http://schemas.microsoft.com/office/drawing/2014/main" id="{54CA246C-41EE-5949-B05E-5758EA3BD8F4}"/>
              </a:ext>
            </a:extLst>
          </p:cNvPr>
          <p:cNvSpPr txBox="1"/>
          <p:nvPr/>
        </p:nvSpPr>
        <p:spPr>
          <a:xfrm>
            <a:off x="4834573" y="5188117"/>
            <a:ext cx="3335850"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meticulous</a:t>
            </a:r>
            <a:endParaRPr dirty="0">
              <a:latin typeface="Gill Sans MT" panose="020B0502020104020203" pitchFamily="34" charset="77"/>
            </a:endParaRPr>
          </a:p>
        </p:txBody>
      </p:sp>
      <p:sp>
        <p:nvSpPr>
          <p:cNvPr id="17" name="fixation">
            <a:extLst>
              <a:ext uri="{FF2B5EF4-FFF2-40B4-BE49-F238E27FC236}">
                <a16:creationId xmlns:a16="http://schemas.microsoft.com/office/drawing/2014/main" id="{19D6E91F-8371-BF4E-B734-F3CE5F59AC7D}"/>
              </a:ext>
            </a:extLst>
          </p:cNvPr>
          <p:cNvSpPr txBox="1"/>
          <p:nvPr/>
        </p:nvSpPr>
        <p:spPr>
          <a:xfrm>
            <a:off x="5399651" y="5996646"/>
            <a:ext cx="2205732" cy="8566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ponder</a:t>
            </a:r>
            <a:endParaRPr dirty="0">
              <a:latin typeface="Gill Sans MT" panose="020B0502020104020203" pitchFamily="34" charset="77"/>
            </a:endParaRPr>
          </a:p>
        </p:txBody>
      </p:sp>
    </p:spTree>
    <p:extLst>
      <p:ext uri="{BB962C8B-B14F-4D97-AF65-F5344CB8AC3E}">
        <p14:creationId xmlns:p14="http://schemas.microsoft.com/office/powerpoint/2010/main" val="2057408785"/>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624972" y="1309202"/>
            <a:ext cx="2768387"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wobble</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414288" y="1645578"/>
            <a:ext cx="4616262"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771110" y="4147321"/>
            <a:ext cx="6705921" cy="231858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something or someone wobbles, they make small movements from side to side, for example because they are unsteady.</a:t>
            </a:r>
          </a:p>
        </p:txBody>
      </p:sp>
      <p:sp>
        <p:nvSpPr>
          <p:cNvPr id="155" name="The was a tear in Freddie’s new school jumper."/>
          <p:cNvSpPr txBox="1"/>
          <p:nvPr/>
        </p:nvSpPr>
        <p:spPr>
          <a:xfrm>
            <a:off x="5112" y="6725947"/>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The tall stack of books began to </a:t>
            </a:r>
            <a:r>
              <a:rPr lang="en-GB" b="1" dirty="0"/>
              <a:t>wobble</a:t>
            </a:r>
            <a:r>
              <a:rPr lang="en-GB" dirty="0"/>
              <a:t> on the desk.</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wob-ble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2">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4" name="Table 2">
            <a:extLst>
              <a:ext uri="{FF2B5EF4-FFF2-40B4-BE49-F238E27FC236}">
                <a16:creationId xmlns:a16="http://schemas.microsoft.com/office/drawing/2014/main" id="{D63B5FE3-48DF-DACA-FE7C-1418E421E613}"/>
              </a:ext>
            </a:extLst>
          </p:cNvPr>
          <p:cNvGraphicFramePr>
            <a:graphicFrameLocks noGrp="1"/>
          </p:cNvGraphicFramePr>
          <p:nvPr>
            <p:extLst>
              <p:ext uri="{D42A27DB-BD31-4B8C-83A1-F6EECF244321}">
                <p14:modId xmlns:p14="http://schemas.microsoft.com/office/powerpoint/2010/main" val="2222804027"/>
              </p:ext>
            </p:extLst>
          </p:nvPr>
        </p:nvGraphicFramePr>
        <p:xfrm>
          <a:off x="52521" y="76385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quiver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still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gobble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slightly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tremble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stay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hobble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quickly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EB7A27A7-9404-E553-D187-E783BFA258FC}"/>
              </a:ext>
            </a:extLst>
          </p:cNvPr>
          <p:cNvPicPr>
            <a:picLocks noChangeAspect="1"/>
          </p:cNvPicPr>
          <p:nvPr/>
        </p:nvPicPr>
        <p:blipFill>
          <a:blip r:embed="rId3"/>
          <a:stretch>
            <a:fillRect/>
          </a:stretch>
        </p:blipFill>
        <p:spPr>
          <a:xfrm>
            <a:off x="8472945" y="3002405"/>
            <a:ext cx="3251200" cy="3251200"/>
          </a:xfrm>
          <a:prstGeom prst="rect">
            <a:avLst/>
          </a:prstGeom>
        </p:spPr>
      </p:pic>
    </p:spTree>
    <p:extLst>
      <p:ext uri="{BB962C8B-B14F-4D97-AF65-F5344CB8AC3E}">
        <p14:creationId xmlns:p14="http://schemas.microsoft.com/office/powerpoint/2010/main" val="1497034231"/>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4883592" y="1309202"/>
            <a:ext cx="4251164"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underneath</a:t>
            </a:r>
            <a:endParaRPr dirty="0">
              <a:latin typeface="Gill Sans MT" panose="020B0502020104020203" pitchFamily="34" charset="77"/>
            </a:endParaRPr>
          </a:p>
        </p:txBody>
      </p:sp>
      <p:sp>
        <p:nvSpPr>
          <p:cNvPr id="152" name="Definition:"/>
          <p:cNvSpPr txBox="1"/>
          <p:nvPr/>
        </p:nvSpPr>
        <p:spPr>
          <a:xfrm>
            <a:off x="2212466" y="3303841"/>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412821" y="4374061"/>
            <a:ext cx="6561720" cy="1764586"/>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one thing is underneath another, it is directly under it, and may be covered or hidden by it.</a:t>
            </a:r>
          </a:p>
        </p:txBody>
      </p:sp>
      <p:sp>
        <p:nvSpPr>
          <p:cNvPr id="155" name="The was a tear in Freddie’s new school jumper."/>
          <p:cNvSpPr txBox="1"/>
          <p:nvPr/>
        </p:nvSpPr>
        <p:spPr>
          <a:xfrm>
            <a:off x="0" y="6727788"/>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Mr Lee found a note </a:t>
            </a:r>
            <a:r>
              <a:rPr lang="en-GB" sz="4000" b="1" dirty="0">
                <a:latin typeface="Gill Sans MT" panose="020B0502020104020203" pitchFamily="34" charset="77"/>
              </a:rPr>
              <a:t>underneath</a:t>
            </a:r>
            <a:r>
              <a:rPr lang="en-GB" sz="4000" dirty="0">
                <a:latin typeface="Gill Sans MT" panose="020B0502020104020203" pitchFamily="34" charset="77"/>
              </a:rPr>
              <a:t> Trevor’s desk. </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un-der-neath</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2">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9E243FE5-981C-C8BE-24C7-A7E4A6D65449}"/>
              </a:ext>
            </a:extLst>
          </p:cNvPr>
          <p:cNvGraphicFramePr>
            <a:graphicFrameLocks noGrp="1"/>
          </p:cNvGraphicFramePr>
          <p:nvPr>
            <p:extLst>
              <p:ext uri="{D42A27DB-BD31-4B8C-83A1-F6EECF244321}">
                <p14:modId xmlns:p14="http://schemas.microsoft.com/office/powerpoint/2010/main" val="1102781323"/>
              </p:ext>
            </p:extLst>
          </p:nvPr>
        </p:nvGraphicFramePr>
        <p:xfrm>
          <a:off x="5110" y="764608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beneath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over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teeth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lay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below</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wreath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hidden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A846311F-5509-2BAA-8ECC-CD7F8870C204}"/>
              </a:ext>
            </a:extLst>
          </p:cNvPr>
          <p:cNvPicPr>
            <a:picLocks noChangeAspect="1"/>
          </p:cNvPicPr>
          <p:nvPr/>
        </p:nvPicPr>
        <p:blipFill>
          <a:blip r:embed="rId3"/>
          <a:stretch>
            <a:fillRect/>
          </a:stretch>
        </p:blipFill>
        <p:spPr>
          <a:xfrm>
            <a:off x="8886427" y="3107395"/>
            <a:ext cx="3251200" cy="3251200"/>
          </a:xfrm>
          <a:prstGeom prst="rect">
            <a:avLst/>
          </a:prstGeom>
        </p:spPr>
      </p:pic>
      <p:pic>
        <p:nvPicPr>
          <p:cNvPr id="4" name="Picture 3">
            <a:extLst>
              <a:ext uri="{FF2B5EF4-FFF2-40B4-BE49-F238E27FC236}">
                <a16:creationId xmlns:a16="http://schemas.microsoft.com/office/drawing/2014/main" id="{18083CE7-82DF-E90C-0DAD-22F22E3E642C}"/>
              </a:ext>
            </a:extLst>
          </p:cNvPr>
          <p:cNvPicPr>
            <a:picLocks noChangeAspect="1"/>
          </p:cNvPicPr>
          <p:nvPr/>
        </p:nvPicPr>
        <p:blipFill>
          <a:blip r:embed="rId4"/>
          <a:stretch>
            <a:fillRect/>
          </a:stretch>
        </p:blipFill>
        <p:spPr>
          <a:xfrm>
            <a:off x="8059463" y="4848746"/>
            <a:ext cx="918055" cy="918055"/>
          </a:xfrm>
          <a:prstGeom prst="rect">
            <a:avLst/>
          </a:prstGeom>
        </p:spPr>
      </p:pic>
    </p:spTree>
    <p:extLst>
      <p:ext uri="{BB962C8B-B14F-4D97-AF65-F5344CB8AC3E}">
        <p14:creationId xmlns:p14="http://schemas.microsoft.com/office/powerpoint/2010/main" val="1728328475"/>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284612" y="1309202"/>
            <a:ext cx="1449115"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trio</a:t>
            </a:r>
            <a:endParaRPr dirty="0">
              <a:latin typeface="Gill Sans MT" panose="020B0502020104020203" pitchFamily="34" charset="77"/>
            </a:endParaRPr>
          </a:p>
        </p:txBody>
      </p:sp>
      <p:sp>
        <p:nvSpPr>
          <p:cNvPr id="152" name="Definition:"/>
          <p:cNvSpPr txBox="1"/>
          <p:nvPr/>
        </p:nvSpPr>
        <p:spPr>
          <a:xfrm>
            <a:off x="2520734" y="3224039"/>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409137" y="4081028"/>
            <a:ext cx="7295169" cy="231858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A trio is a group of three people together, especially musicians or singers, or a group of three things that have something in common.</a:t>
            </a:r>
          </a:p>
        </p:txBody>
      </p:sp>
      <p:sp>
        <p:nvSpPr>
          <p:cNvPr id="155" name="The was a tear in Freddie’s new school jumper."/>
          <p:cNvSpPr txBox="1"/>
          <p:nvPr/>
        </p:nvSpPr>
        <p:spPr>
          <a:xfrm>
            <a:off x="0" y="6659091"/>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The </a:t>
            </a:r>
            <a:r>
              <a:rPr lang="en-GB" b="1" dirty="0"/>
              <a:t>trio</a:t>
            </a:r>
            <a:r>
              <a:rPr lang="en-GB" dirty="0"/>
              <a:t> worked together on their group project.</a:t>
            </a:r>
            <a:endParaRPr lang="en-GB"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tri-o</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8BC909F2-CE4B-03EF-B95C-4A293A8D2E6B}"/>
              </a:ext>
            </a:extLst>
          </p:cNvPr>
          <p:cNvGraphicFramePr>
            <a:graphicFrameLocks noGrp="1"/>
          </p:cNvGraphicFramePr>
          <p:nvPr>
            <p:extLst>
              <p:ext uri="{D42A27DB-BD31-4B8C-83A1-F6EECF244321}">
                <p14:modId xmlns:p14="http://schemas.microsoft.com/office/powerpoint/2010/main" val="1197396123"/>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triad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Rio</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talented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trilogy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Leo</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vocal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E0C7C812-D1D4-7607-E61C-CA6CA1526063}"/>
              </a:ext>
            </a:extLst>
          </p:cNvPr>
          <p:cNvPicPr>
            <a:picLocks noChangeAspect="1"/>
          </p:cNvPicPr>
          <p:nvPr/>
        </p:nvPicPr>
        <p:blipFill>
          <a:blip r:embed="rId4"/>
          <a:stretch>
            <a:fillRect/>
          </a:stretch>
        </p:blipFill>
        <p:spPr>
          <a:xfrm>
            <a:off x="8492220" y="3032073"/>
            <a:ext cx="3251200" cy="3251200"/>
          </a:xfrm>
          <a:prstGeom prst="rect">
            <a:avLst/>
          </a:prstGeom>
        </p:spPr>
      </p:pic>
    </p:spTree>
    <p:extLst>
      <p:ext uri="{BB962C8B-B14F-4D97-AF65-F5344CB8AC3E}">
        <p14:creationId xmlns:p14="http://schemas.microsoft.com/office/powerpoint/2010/main" val="3531663813"/>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597735" y="1309202"/>
            <a:ext cx="282288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wander</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 / noun</a:t>
            </a:r>
            <a:r>
              <a:rPr dirty="0">
                <a:latin typeface="Gill Sans MT" panose="020B0502020104020203" pitchFamily="34" charset="77"/>
              </a:rPr>
              <a:t>)</a:t>
            </a:r>
          </a:p>
        </p:txBody>
      </p:sp>
      <p:sp>
        <p:nvSpPr>
          <p:cNvPr id="155" name="The was a tear in Freddie’s new school jumper."/>
          <p:cNvSpPr txBox="1"/>
          <p:nvPr/>
        </p:nvSpPr>
        <p:spPr>
          <a:xfrm>
            <a:off x="0" y="6781675"/>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Anika’s mind began to </a:t>
            </a:r>
            <a:r>
              <a:rPr lang="en-GB" b="1" dirty="0"/>
              <a:t>wander</a:t>
            </a:r>
            <a:r>
              <a:rPr lang="en-GB" dirty="0"/>
              <a:t> during the lesson.</a:t>
            </a:r>
            <a:endParaRPr lang="en-GB"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lang="en-GB" dirty="0">
                <a:latin typeface="Gill Sans MT" panose="020B0502020104020203" pitchFamily="34" charset="77"/>
              </a:rPr>
              <a:t>(wan-der)</a:t>
            </a:r>
            <a:endParaRPr dirty="0">
              <a:latin typeface="Gill Sans MT" panose="020B0502020104020203" pitchFamily="34" charset="77"/>
            </a:endParaRP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25498309"/>
              </p:ext>
            </p:extLst>
          </p:nvPr>
        </p:nvGraphicFramePr>
        <p:xfrm>
          <a:off x="5110" y="7687649"/>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meander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run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ponder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slowly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saunter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stay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yonder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quietly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sp>
        <p:nvSpPr>
          <p:cNvPr id="4" name="Grasshopper Word of the Day">
            <a:extLst>
              <a:ext uri="{FF2B5EF4-FFF2-40B4-BE49-F238E27FC236}">
                <a16:creationId xmlns:a16="http://schemas.microsoft.com/office/drawing/2014/main" id="{A2BAA8F9-5573-68DB-17C4-ED4683636EDC}"/>
              </a:ext>
            </a:extLst>
          </p:cNvPr>
          <p:cNvSpPr txBox="1"/>
          <p:nvPr/>
        </p:nvSpPr>
        <p:spPr>
          <a:xfrm>
            <a:off x="1751855" y="358709"/>
            <a:ext cx="11006218" cy="10259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5" name="TextBox 4">
            <a:extLst>
              <a:ext uri="{FF2B5EF4-FFF2-40B4-BE49-F238E27FC236}">
                <a16:creationId xmlns:a16="http://schemas.microsoft.com/office/drawing/2014/main" id="{24452373-441E-F593-B6B4-76A09EB52A87}"/>
              </a:ext>
            </a:extLst>
          </p:cNvPr>
          <p:cNvSpPr txBox="1"/>
          <p:nvPr/>
        </p:nvSpPr>
        <p:spPr>
          <a:xfrm>
            <a:off x="471370" y="4101931"/>
            <a:ext cx="7486140" cy="23185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sz="3600" b="0" i="0" u="none" strike="noStrike" cap="none" spc="0" normalizeH="0" baseline="0" dirty="0">
                <a:ln>
                  <a:noFill/>
                </a:ln>
                <a:solidFill>
                  <a:srgbClr val="000000"/>
                </a:solidFill>
                <a:effectLst/>
                <a:uFillTx/>
                <a:latin typeface="Gill Sans MT" panose="020B0502020104020203" pitchFamily="34" charset="77"/>
                <a:sym typeface="Helvetica Light"/>
              </a:rPr>
              <a:t>If you wander in a place, you walk around there in a casual way, often without intending to go in any particular direction.</a:t>
            </a:r>
          </a:p>
        </p:txBody>
      </p:sp>
      <p:pic>
        <p:nvPicPr>
          <p:cNvPr id="3" name="Picture 2">
            <a:extLst>
              <a:ext uri="{FF2B5EF4-FFF2-40B4-BE49-F238E27FC236}">
                <a16:creationId xmlns:a16="http://schemas.microsoft.com/office/drawing/2014/main" id="{2FD3F3F8-5AF6-0B17-78DF-1E6FECB75FB8}"/>
              </a:ext>
            </a:extLst>
          </p:cNvPr>
          <p:cNvPicPr>
            <a:picLocks noChangeAspect="1"/>
          </p:cNvPicPr>
          <p:nvPr/>
        </p:nvPicPr>
        <p:blipFill>
          <a:blip r:embed="rId4"/>
          <a:stretch>
            <a:fillRect/>
          </a:stretch>
        </p:blipFill>
        <p:spPr>
          <a:xfrm>
            <a:off x="8344001" y="2903920"/>
            <a:ext cx="3251200" cy="3251200"/>
          </a:xfrm>
          <a:prstGeom prst="rect">
            <a:avLst/>
          </a:prstGeom>
        </p:spPr>
      </p:pic>
    </p:spTree>
    <p:extLst>
      <p:ext uri="{BB962C8B-B14F-4D97-AF65-F5344CB8AC3E}">
        <p14:creationId xmlns:p14="http://schemas.microsoft.com/office/powerpoint/2010/main" val="4182849549"/>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458296" y="1309202"/>
            <a:ext cx="3101811"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stranger</a:t>
            </a:r>
            <a:endParaRPr dirty="0">
              <a:latin typeface="Gill Sans MT" panose="020B0502020104020203" pitchFamily="34" charset="77"/>
            </a:endParaRPr>
          </a:p>
        </p:txBody>
      </p:sp>
      <p:sp>
        <p:nvSpPr>
          <p:cNvPr id="152" name="Definition:"/>
          <p:cNvSpPr txBox="1"/>
          <p:nvPr/>
        </p:nvSpPr>
        <p:spPr>
          <a:xfrm>
            <a:off x="2212466" y="3241495"/>
            <a:ext cx="2478243" cy="7335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a:t>
            </a:r>
            <a:r>
              <a:rPr dirty="0">
                <a:latin typeface="Gill Sans MT" panose="020B0502020104020203" pitchFamily="34" charset="77"/>
              </a:rPr>
              <a:t>)</a:t>
            </a:r>
          </a:p>
        </p:txBody>
      </p:sp>
      <p:sp>
        <p:nvSpPr>
          <p:cNvPr id="155" name="The was a tear in Freddie’s new school jumper."/>
          <p:cNvSpPr txBox="1"/>
          <p:nvPr/>
        </p:nvSpPr>
        <p:spPr>
          <a:xfrm>
            <a:off x="34635" y="6770930"/>
            <a:ext cx="12999688" cy="71814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Ms Lim warned the class not to talk </a:t>
            </a:r>
            <a:r>
              <a:rPr lang="en-GB" b="1" dirty="0"/>
              <a:t>strangers</a:t>
            </a:r>
            <a:r>
              <a:rPr lang="en-GB" dirty="0"/>
              <a:t>.</a:t>
            </a:r>
            <a:endParaRPr lang="en-GB"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330562" cy="87203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stang-er</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4113403788"/>
              </p:ext>
            </p:extLst>
          </p:nvPr>
        </p:nvGraphicFramePr>
        <p:xfrm>
          <a:off x="5110" y="7558216"/>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655998878"/>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newcomer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friend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danger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total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outsider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acquaintance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awkward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4" name="TextBox 3">
            <a:extLst>
              <a:ext uri="{FF2B5EF4-FFF2-40B4-BE49-F238E27FC236}">
                <a16:creationId xmlns:a16="http://schemas.microsoft.com/office/drawing/2014/main" id="{801264C2-F10B-A199-AB4C-620311D29941}"/>
              </a:ext>
            </a:extLst>
          </p:cNvPr>
          <p:cNvSpPr txBox="1"/>
          <p:nvPr/>
        </p:nvSpPr>
        <p:spPr>
          <a:xfrm flipH="1">
            <a:off x="725808" y="4653410"/>
            <a:ext cx="6288890" cy="12105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A stranger is someone you have never met before.</a:t>
            </a:r>
          </a:p>
        </p:txBody>
      </p:sp>
      <p:pic>
        <p:nvPicPr>
          <p:cNvPr id="3" name="Picture 2">
            <a:extLst>
              <a:ext uri="{FF2B5EF4-FFF2-40B4-BE49-F238E27FC236}">
                <a16:creationId xmlns:a16="http://schemas.microsoft.com/office/drawing/2014/main" id="{6FAC7FED-6D89-0BE5-8BE6-78E33FBC55B9}"/>
              </a:ext>
            </a:extLst>
          </p:cNvPr>
          <p:cNvPicPr>
            <a:picLocks noChangeAspect="1"/>
          </p:cNvPicPr>
          <p:nvPr/>
        </p:nvPicPr>
        <p:blipFill>
          <a:blip r:embed="rId4"/>
          <a:stretch>
            <a:fillRect/>
          </a:stretch>
        </p:blipFill>
        <p:spPr>
          <a:xfrm>
            <a:off x="8280950" y="2954533"/>
            <a:ext cx="3251200" cy="3251200"/>
          </a:xfrm>
          <a:prstGeom prst="rect">
            <a:avLst/>
          </a:prstGeom>
        </p:spPr>
      </p:pic>
    </p:spTree>
    <p:extLst>
      <p:ext uri="{BB962C8B-B14F-4D97-AF65-F5344CB8AC3E}">
        <p14:creationId xmlns:p14="http://schemas.microsoft.com/office/powerpoint/2010/main" val="3988174973"/>
      </p:ext>
    </p:extLst>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38951</TotalTime>
  <Words>1313</Words>
  <Application>Microsoft Macintosh PowerPoint</Application>
  <PresentationFormat>Custom</PresentationFormat>
  <Paragraphs>344</Paragraphs>
  <Slides>31</Slides>
  <Notes>29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31</vt:i4>
      </vt:variant>
    </vt:vector>
  </HeadingPairs>
  <TitlesOfParts>
    <vt:vector size="38" baseType="lpstr">
      <vt:lpstr>Futura Medium</vt:lpstr>
      <vt:lpstr>Gill Sans</vt:lpstr>
      <vt:lpstr>Gill Sans MT</vt:lpstr>
      <vt:lpstr>Helvetica</vt:lpstr>
      <vt:lpstr>Helvetica Light</vt:lpstr>
      <vt:lpstr>Helvetica Neue</vt:lpstr>
      <vt:lpstr>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Andrew Jennings</cp:lastModifiedBy>
  <cp:revision>1116</cp:revision>
  <dcterms:modified xsi:type="dcterms:W3CDTF">2025-01-13T10:23:39Z</dcterms:modified>
</cp:coreProperties>
</file>